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323" r:id="rId2"/>
    <p:sldId id="256" r:id="rId3"/>
    <p:sldId id="257" r:id="rId4"/>
    <p:sldId id="265" r:id="rId5"/>
    <p:sldId id="264" r:id="rId6"/>
    <p:sldId id="301" r:id="rId7"/>
    <p:sldId id="302" r:id="rId8"/>
    <p:sldId id="310" r:id="rId9"/>
    <p:sldId id="309" r:id="rId10"/>
    <p:sldId id="291" r:id="rId11"/>
    <p:sldId id="292" r:id="rId12"/>
    <p:sldId id="258" r:id="rId13"/>
    <p:sldId id="259" r:id="rId14"/>
    <p:sldId id="260" r:id="rId15"/>
    <p:sldId id="306" r:id="rId16"/>
    <p:sldId id="312" r:id="rId17"/>
    <p:sldId id="313" r:id="rId18"/>
    <p:sldId id="314" r:id="rId19"/>
    <p:sldId id="315" r:id="rId20"/>
    <p:sldId id="316" r:id="rId21"/>
    <p:sldId id="318" r:id="rId22"/>
    <p:sldId id="319" r:id="rId23"/>
    <p:sldId id="320" r:id="rId24"/>
    <p:sldId id="321" r:id="rId25"/>
    <p:sldId id="322" r:id="rId26"/>
    <p:sldId id="326" r:id="rId27"/>
    <p:sldId id="327" r:id="rId28"/>
    <p:sldId id="324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3366"/>
    <a:srgbClr val="660066"/>
    <a:srgbClr val="333399"/>
    <a:srgbClr val="800000"/>
    <a:srgbClr val="FFF7A7"/>
    <a:srgbClr val="69FDFD"/>
    <a:srgbClr val="FF3300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898" autoAdjust="0"/>
    <p:restoredTop sz="94660"/>
  </p:normalViewPr>
  <p:slideViewPr>
    <p:cSldViewPr>
      <p:cViewPr varScale="1">
        <p:scale>
          <a:sx n="75" d="100"/>
          <a:sy n="75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7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68322-C952-4358-BF62-C871C4AF3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68322-C952-4358-BF62-C871C4AF3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68322-C952-4358-BF62-C871C4AF3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68322-C952-4358-BF62-C871C4AF3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68322-C952-4358-BF62-C871C4AF3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68322-C952-4358-BF62-C871C4AF3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68322-C952-4358-BF62-C871C4AF3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68322-C952-4358-BF62-C871C4AF3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68322-C952-4358-BF62-C871C4AF3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68322-C952-4358-BF62-C871C4AF3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68322-C952-4358-BF62-C871C4AF3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968322-C952-4358-BF62-C871C4AF3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6500858" cy="121444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b="1" dirty="0" err="1" smtClean="0">
                <a:ln w="11430"/>
                <a:solidFill>
                  <a:srgbClr val="66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Кушнірова</a:t>
            </a:r>
            <a:r>
              <a:rPr lang="uk-UA" sz="2400" b="1" dirty="0" smtClean="0">
                <a:ln w="11430"/>
                <a:solidFill>
                  <a:srgbClr val="66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Алла Василівна </a:t>
            </a:r>
            <a:r>
              <a:rPr lang="uk-UA" sz="1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</a:t>
            </a:r>
            <a:r>
              <a:rPr lang="uk-UA" sz="2000" dirty="0" smtClean="0">
                <a:ln w="11430"/>
                <a:solidFill>
                  <a:srgbClr val="0070C0"/>
                </a:solidFill>
              </a:rPr>
              <a:t>вчитель математики</a:t>
            </a:r>
          </a:p>
          <a:p>
            <a:pPr marL="0" algn="just">
              <a:spcBef>
                <a:spcPts val="0"/>
              </a:spcBef>
              <a:buNone/>
            </a:pPr>
            <a:r>
              <a:rPr lang="uk-UA" sz="2000" dirty="0" smtClean="0">
                <a:ln w="11430"/>
                <a:solidFill>
                  <a:srgbClr val="0070C0"/>
                </a:solidFill>
              </a:rPr>
              <a:t> Ужгородської ЗОШ І-ІІІ ст. №8 Ужгородської міської ради Закарпатської області</a:t>
            </a:r>
            <a:endParaRPr lang="ru-RU" sz="2000" dirty="0">
              <a:ln w="11430"/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0166" y="142852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solidFill>
                  <a:srgbClr val="66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Візитна картка</a:t>
            </a:r>
            <a:endParaRPr lang="ru-RU" sz="3600" b="1" dirty="0">
              <a:ln w="11430"/>
              <a:solidFill>
                <a:srgbClr val="66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3794" name="Picture 2" descr="H:\1 0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71480"/>
            <a:ext cx="1881193" cy="244117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4282" y="2285992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Кваліфікаційна категорія – </a:t>
            </a:r>
            <a:r>
              <a:rPr lang="uk-UA" sz="20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вища</a:t>
            </a:r>
            <a:endParaRPr lang="ru-RU" sz="2000" b="1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214686"/>
            <a:ext cx="8143932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uk-UA" sz="2400" b="1" dirty="0" smtClean="0">
                <a:ln w="11430"/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Педагогічне кредо: </a:t>
            </a:r>
            <a:r>
              <a:rPr lang="uk-UA" sz="2400" b="1" dirty="0" smtClean="0">
                <a:ln w="11430"/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«Вивчаючи математику, виховуєш наполегливість і завзятість у досягненні мети»</a:t>
            </a:r>
            <a:endParaRPr lang="ru-RU" sz="2400" b="1" dirty="0">
              <a:ln w="11430"/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4429132"/>
            <a:ext cx="692948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kern="1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Девіз</a:t>
            </a:r>
            <a:r>
              <a:rPr lang="ru-RU" sz="2400" i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«Предмет математики </a:t>
            </a:r>
            <a:r>
              <a:rPr lang="ru-RU" sz="2400" i="1" kern="1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настільки</a:t>
            </a:r>
            <a:r>
              <a:rPr lang="ru-RU" sz="2400" i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kern="1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серйозний</a:t>
            </a:r>
            <a:r>
              <a:rPr lang="ru-RU" sz="2400" i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kern="1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i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i="1" kern="1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sz="2400" i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kern="1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упускати</a:t>
            </a:r>
            <a:r>
              <a:rPr lang="ru-RU" sz="2400" i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kern="1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жодної</a:t>
            </a:r>
            <a:r>
              <a:rPr lang="ru-RU" sz="2400" i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kern="1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400" i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kern="1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2400" i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kern="1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i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kern="1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цікавим</a:t>
            </a:r>
            <a:r>
              <a:rPr lang="ru-RU" sz="2400" i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sz="2400" i="1" kern="1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sz="2000" b="1" i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Блез Паскаль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i="1" kern="1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1"/>
            <a:ext cx="8572528" cy="192882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b="1" dirty="0" smtClean="0">
                <a:solidFill>
                  <a:srgbClr val="FF3300"/>
                </a:solidFill>
                <a:latin typeface="Times New Roman" pitchFamily="18" charset="0"/>
              </a:rPr>
              <a:t>Висока результативність </a:t>
            </a:r>
            <a:r>
              <a:rPr lang="ru-RU" sz="4000" b="1" dirty="0" smtClean="0">
                <a:solidFill>
                  <a:srgbClr val="FF3300"/>
                </a:solidFill>
                <a:latin typeface="Times New Roman" pitchFamily="18" charset="0"/>
              </a:rPr>
              <a:t>-</a:t>
            </a:r>
            <a:br>
              <a:rPr lang="ru-RU" sz="4000" b="1" dirty="0" smtClean="0">
                <a:solidFill>
                  <a:srgbClr val="FF3300"/>
                </a:solidFill>
                <a:latin typeface="Times New Roman" pitchFamily="18" charset="0"/>
              </a:rPr>
            </a:br>
            <a:r>
              <a:rPr lang="ru-RU" sz="4000" b="1" dirty="0" smtClean="0">
                <a:solidFill>
                  <a:srgbClr val="FF3300"/>
                </a:solidFill>
                <a:latin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3300"/>
                </a:solidFill>
                <a:latin typeface="Times New Roman" pitchFamily="18" charset="0"/>
              </a:rPr>
            </a:b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велика робота по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розвитку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мислення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та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навчання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учнів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прийомам</a:t>
            </a:r>
            <a:endParaRPr lang="ru-RU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5122" name="Picture 2" descr="http://school5ternovka.klasna.com/uploads/editor/3046/100105/sitepage_221/images/4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714620"/>
            <a:ext cx="3857652" cy="28889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uk-UA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Методи засвоєння знань</a:t>
            </a:r>
            <a:endParaRPr lang="ru-RU" b="1" dirty="0" smtClean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32899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</a:rPr>
              <a:t>Репродуктивний(виконання </a:t>
            </a:r>
            <a:r>
              <a:rPr lang="uk-UA" sz="2400" dirty="0" err="1" smtClean="0">
                <a:solidFill>
                  <a:srgbClr val="002060"/>
                </a:solidFill>
                <a:latin typeface="Times New Roman" pitchFamily="18" charset="0"/>
              </a:rPr>
              <a:t>завданнь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</a:rPr>
              <a:t>, факти, закони…)</a:t>
            </a:r>
          </a:p>
          <a:p>
            <a:pPr eaLnBrk="1" hangingPunct="1">
              <a:lnSpc>
                <a:spcPct val="80000"/>
              </a:lnSpc>
              <a:buNone/>
            </a:pPr>
            <a:endParaRPr lang="uk-UA" sz="2400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</a:rPr>
              <a:t>Стандартні операції (за зразком, правилом,вказівкою…)</a:t>
            </a:r>
          </a:p>
          <a:p>
            <a:pPr eaLnBrk="1" hangingPunct="1">
              <a:lnSpc>
                <a:spcPct val="80000"/>
              </a:lnSpc>
              <a:buNone/>
            </a:pPr>
            <a:endParaRPr lang="uk-UA" sz="2400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</a:rPr>
              <a:t>Аналогічно-синтетичний(аналіз,робити висновки, уміння дати оцінку, конкретизувати…)</a:t>
            </a:r>
          </a:p>
          <a:p>
            <a:pPr eaLnBrk="1" hangingPunct="1">
              <a:lnSpc>
                <a:spcPct val="80000"/>
              </a:lnSpc>
              <a:buNone/>
            </a:pPr>
            <a:endParaRPr lang="uk-UA" sz="2400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</a:rPr>
              <a:t>Творчий звіт(вміння виконувати нестандартні задачі…)</a:t>
            </a:r>
          </a:p>
          <a:p>
            <a:pPr eaLnBrk="1" hangingPunct="1">
              <a:lnSpc>
                <a:spcPct val="80000"/>
              </a:lnSpc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5"/>
          <p:cNvSpPr>
            <a:spLocks noChangeArrowheads="1"/>
          </p:cNvSpPr>
          <p:nvPr/>
        </p:nvSpPr>
        <p:spPr bwMode="auto">
          <a:xfrm>
            <a:off x="395288" y="3429000"/>
            <a:ext cx="2879725" cy="79216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400" b="1" i="1">
                <a:solidFill>
                  <a:srgbClr val="7030A0"/>
                </a:solidFill>
                <a:latin typeface="Arial" charset="0"/>
              </a:rPr>
              <a:t>Урок застосувань знань,</a:t>
            </a:r>
          </a:p>
          <a:p>
            <a:pPr algn="ctr"/>
            <a:r>
              <a:rPr lang="uk-UA" sz="1400" b="1" i="1">
                <a:solidFill>
                  <a:srgbClr val="7030A0"/>
                </a:solidFill>
                <a:latin typeface="Arial" charset="0"/>
              </a:rPr>
              <a:t>вмінь, навичок</a:t>
            </a:r>
            <a:endParaRPr lang="ru-RU" sz="1400" b="1" i="1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18435" name="Oval 11"/>
          <p:cNvSpPr>
            <a:spLocks noChangeArrowheads="1"/>
          </p:cNvSpPr>
          <p:nvPr/>
        </p:nvSpPr>
        <p:spPr bwMode="auto">
          <a:xfrm>
            <a:off x="6084888" y="1412875"/>
            <a:ext cx="2879725" cy="7921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400" b="1" i="1">
                <a:solidFill>
                  <a:srgbClr val="7030A0"/>
                </a:solidFill>
                <a:latin typeface="Arial" charset="0"/>
              </a:rPr>
              <a:t>Урок формування вмінь </a:t>
            </a:r>
          </a:p>
          <a:p>
            <a:pPr algn="ctr"/>
            <a:r>
              <a:rPr lang="uk-UA" sz="1400" b="1" i="1">
                <a:solidFill>
                  <a:srgbClr val="7030A0"/>
                </a:solidFill>
                <a:latin typeface="Arial" charset="0"/>
              </a:rPr>
              <a:t>та навичок</a:t>
            </a:r>
            <a:endParaRPr lang="ru-RU" sz="1400" b="1" i="1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18436" name="Oval 12"/>
          <p:cNvSpPr>
            <a:spLocks noChangeArrowheads="1"/>
          </p:cNvSpPr>
          <p:nvPr/>
        </p:nvSpPr>
        <p:spPr bwMode="auto">
          <a:xfrm>
            <a:off x="179388" y="1628775"/>
            <a:ext cx="2879725" cy="79216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400" b="1" i="1">
                <a:solidFill>
                  <a:srgbClr val="7030A0"/>
                </a:solidFill>
                <a:latin typeface="Arial" charset="0"/>
              </a:rPr>
              <a:t>Урок засвоєння нового </a:t>
            </a:r>
          </a:p>
          <a:p>
            <a:pPr algn="ctr"/>
            <a:r>
              <a:rPr lang="uk-UA" sz="1400" b="1" i="1">
                <a:solidFill>
                  <a:srgbClr val="7030A0"/>
                </a:solidFill>
                <a:latin typeface="Arial" charset="0"/>
              </a:rPr>
              <a:t>матеріалі</a:t>
            </a:r>
            <a:endParaRPr lang="ru-RU" sz="1400" b="1" i="1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18437" name="Oval 13"/>
          <p:cNvSpPr>
            <a:spLocks noChangeArrowheads="1"/>
          </p:cNvSpPr>
          <p:nvPr/>
        </p:nvSpPr>
        <p:spPr bwMode="auto">
          <a:xfrm>
            <a:off x="2786050" y="4572008"/>
            <a:ext cx="3384550" cy="108108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400" b="1" i="1">
                <a:solidFill>
                  <a:srgbClr val="7030A0"/>
                </a:solidFill>
                <a:latin typeface="Arial" charset="0"/>
              </a:rPr>
              <a:t>Урок повторення,узагальнення</a:t>
            </a:r>
          </a:p>
          <a:p>
            <a:pPr algn="ctr"/>
            <a:r>
              <a:rPr lang="uk-UA" sz="1400" b="1" i="1">
                <a:solidFill>
                  <a:srgbClr val="7030A0"/>
                </a:solidFill>
                <a:latin typeface="Arial" charset="0"/>
              </a:rPr>
              <a:t>та систематизації</a:t>
            </a:r>
            <a:endParaRPr lang="ru-RU" sz="1400" b="1" i="1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18438" name="Oval 14"/>
          <p:cNvSpPr>
            <a:spLocks noChangeArrowheads="1"/>
          </p:cNvSpPr>
          <p:nvPr/>
        </p:nvSpPr>
        <p:spPr bwMode="auto">
          <a:xfrm>
            <a:off x="2627312" y="214290"/>
            <a:ext cx="4016389" cy="83822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400" b="1" i="1" dirty="0">
                <a:solidFill>
                  <a:srgbClr val="7030A0"/>
                </a:solidFill>
                <a:latin typeface="Arial" charset="0"/>
              </a:rPr>
              <a:t>Урок контролю та оцінки</a:t>
            </a:r>
            <a:r>
              <a:rPr lang="uk-UA" sz="1400" b="1" i="1" dirty="0" smtClean="0">
                <a:solidFill>
                  <a:srgbClr val="7030A0"/>
                </a:solidFill>
                <a:latin typeface="Arial" charset="0"/>
              </a:rPr>
              <a:t>, корекції</a:t>
            </a:r>
            <a:endParaRPr lang="uk-UA" sz="1400" b="1" i="1" dirty="0">
              <a:solidFill>
                <a:srgbClr val="7030A0"/>
              </a:solidFill>
              <a:latin typeface="Arial" charset="0"/>
            </a:endParaRPr>
          </a:p>
          <a:p>
            <a:pPr algn="ctr"/>
            <a:r>
              <a:rPr lang="uk-UA" sz="1400" b="1" i="1" dirty="0">
                <a:solidFill>
                  <a:srgbClr val="7030A0"/>
                </a:solidFill>
                <a:latin typeface="Arial" charset="0"/>
              </a:rPr>
              <a:t>знань вмінь, навичок</a:t>
            </a:r>
            <a:endParaRPr lang="ru-RU" sz="1400" b="1" i="1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18439" name="Oval 15"/>
          <p:cNvSpPr>
            <a:spLocks noChangeArrowheads="1"/>
          </p:cNvSpPr>
          <p:nvPr/>
        </p:nvSpPr>
        <p:spPr bwMode="auto">
          <a:xfrm>
            <a:off x="5940425" y="3573463"/>
            <a:ext cx="2879725" cy="79216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400" b="1" i="1">
                <a:solidFill>
                  <a:srgbClr val="7030A0"/>
                </a:solidFill>
                <a:latin typeface="Arial" charset="0"/>
              </a:rPr>
              <a:t>Комбінований урок </a:t>
            </a:r>
            <a:endParaRPr lang="ru-RU" sz="1400" b="1" i="1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18440" name="Rectangle 16"/>
          <p:cNvSpPr>
            <a:spLocks noChangeArrowheads="1"/>
          </p:cNvSpPr>
          <p:nvPr/>
        </p:nvSpPr>
        <p:spPr bwMode="auto">
          <a:xfrm>
            <a:off x="2195513" y="2492375"/>
            <a:ext cx="5329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solidFill>
                  <a:schemeClr val="tx2"/>
                </a:solidFill>
                <a:latin typeface="Arial" charset="0"/>
              </a:rPr>
              <a:t>Класифікація за дидактичною метою</a:t>
            </a:r>
            <a:endParaRPr lang="ru-RU" sz="2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8441" name="Line 18"/>
          <p:cNvSpPr>
            <a:spLocks noChangeShapeType="1"/>
          </p:cNvSpPr>
          <p:nvPr/>
        </p:nvSpPr>
        <p:spPr bwMode="auto">
          <a:xfrm flipH="1" flipV="1">
            <a:off x="4427538" y="1268413"/>
            <a:ext cx="0" cy="12969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2" name="Line 19"/>
          <p:cNvSpPr>
            <a:spLocks noChangeShapeType="1"/>
          </p:cNvSpPr>
          <p:nvPr/>
        </p:nvSpPr>
        <p:spPr bwMode="auto">
          <a:xfrm flipV="1">
            <a:off x="5364163" y="2133600"/>
            <a:ext cx="720725" cy="3587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3" name="Line 20"/>
          <p:cNvSpPr>
            <a:spLocks noChangeShapeType="1"/>
          </p:cNvSpPr>
          <p:nvPr/>
        </p:nvSpPr>
        <p:spPr bwMode="auto">
          <a:xfrm>
            <a:off x="5148263" y="3068638"/>
            <a:ext cx="792162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4" name="Line 21"/>
          <p:cNvSpPr>
            <a:spLocks noChangeShapeType="1"/>
          </p:cNvSpPr>
          <p:nvPr/>
        </p:nvSpPr>
        <p:spPr bwMode="auto">
          <a:xfrm flipH="1">
            <a:off x="4427538" y="3141663"/>
            <a:ext cx="0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5" name="Line 22"/>
          <p:cNvSpPr>
            <a:spLocks noChangeShapeType="1"/>
          </p:cNvSpPr>
          <p:nvPr/>
        </p:nvSpPr>
        <p:spPr bwMode="auto">
          <a:xfrm flipH="1" flipV="1">
            <a:off x="3132138" y="2060575"/>
            <a:ext cx="647700" cy="4333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6" name="Line 23"/>
          <p:cNvSpPr>
            <a:spLocks noChangeShapeType="1"/>
          </p:cNvSpPr>
          <p:nvPr/>
        </p:nvSpPr>
        <p:spPr bwMode="auto">
          <a:xfrm flipH="1">
            <a:off x="3276600" y="3068638"/>
            <a:ext cx="647700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857232"/>
            <a:ext cx="6870700" cy="7715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uk-UA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Schoolbook" pitchFamily="18" charset="0"/>
              </a:rPr>
              <a:t>Типологія уроку</a:t>
            </a:r>
            <a:endParaRPr lang="ru-RU" b="1" dirty="0" smtClean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19459" name="Rectangle 21"/>
          <p:cNvSpPr>
            <a:spLocks noChangeArrowheads="1"/>
          </p:cNvSpPr>
          <p:nvPr/>
        </p:nvSpPr>
        <p:spPr bwMode="auto">
          <a:xfrm>
            <a:off x="395288" y="2708275"/>
            <a:ext cx="2808287" cy="2449513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b="1">
                <a:solidFill>
                  <a:srgbClr val="FF0000"/>
                </a:solidFill>
                <a:latin typeface="Candara" pitchFamily="34" charset="0"/>
              </a:rPr>
              <a:t>За   способом</a:t>
            </a:r>
          </a:p>
          <a:p>
            <a:pPr algn="ctr"/>
            <a:r>
              <a:rPr lang="uk-UA" b="1">
                <a:solidFill>
                  <a:srgbClr val="FF0000"/>
                </a:solidFill>
                <a:latin typeface="Candara" pitchFamily="34" charset="0"/>
              </a:rPr>
              <a:t> проведення:</a:t>
            </a:r>
          </a:p>
          <a:p>
            <a:pPr algn="ctr">
              <a:buFontTx/>
              <a:buChar char="•"/>
            </a:pPr>
            <a:r>
              <a:rPr lang="uk-UA" b="1" i="1">
                <a:latin typeface="Century Schoolbook" pitchFamily="18" charset="0"/>
              </a:rPr>
              <a:t>лекція;                     </a:t>
            </a:r>
          </a:p>
          <a:p>
            <a:pPr algn="ctr">
              <a:buFontTx/>
              <a:buChar char="•"/>
            </a:pPr>
            <a:r>
              <a:rPr lang="uk-UA" b="1" i="1">
                <a:latin typeface="Century Schoolbook" pitchFamily="18" charset="0"/>
              </a:rPr>
              <a:t>бесіда;                      </a:t>
            </a:r>
          </a:p>
          <a:p>
            <a:pPr algn="ctr">
              <a:buFontTx/>
              <a:buChar char="•"/>
            </a:pPr>
            <a:r>
              <a:rPr lang="uk-UA" b="1" i="1">
                <a:latin typeface="Century Schoolbook" pitchFamily="18" charset="0"/>
              </a:rPr>
              <a:t> диспути;                  </a:t>
            </a:r>
          </a:p>
          <a:p>
            <a:pPr algn="ctr">
              <a:buFontTx/>
              <a:buChar char="•"/>
            </a:pPr>
            <a:r>
              <a:rPr lang="uk-UA" b="1" i="1">
                <a:latin typeface="Century Schoolbook" pitchFamily="18" charset="0"/>
              </a:rPr>
              <a:t>самостійні роботи…  </a:t>
            </a:r>
          </a:p>
          <a:p>
            <a:pPr algn="ctr">
              <a:buFontTx/>
              <a:buChar char="•"/>
            </a:pPr>
            <a:endParaRPr lang="uk-UA" b="1" i="1">
              <a:latin typeface="Century Schoolbook" pitchFamily="18" charset="0"/>
            </a:endParaRPr>
          </a:p>
          <a:p>
            <a:pPr algn="ctr">
              <a:buFontTx/>
              <a:buChar char="•"/>
            </a:pPr>
            <a:endParaRPr lang="ru-RU" b="1" i="1">
              <a:latin typeface="Century Schoolbook" pitchFamily="18" charset="0"/>
            </a:endParaRPr>
          </a:p>
        </p:txBody>
      </p:sp>
      <p:sp>
        <p:nvSpPr>
          <p:cNvPr id="19460" name="Rectangle 23"/>
          <p:cNvSpPr>
            <a:spLocks noChangeArrowheads="1"/>
          </p:cNvSpPr>
          <p:nvPr/>
        </p:nvSpPr>
        <p:spPr bwMode="auto">
          <a:xfrm>
            <a:off x="5357818" y="2786058"/>
            <a:ext cx="3022601" cy="2428892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b="1">
                <a:solidFill>
                  <a:srgbClr val="FF0000"/>
                </a:solidFill>
                <a:latin typeface="Candara" pitchFamily="34" charset="0"/>
              </a:rPr>
              <a:t>За станом навчальної </a:t>
            </a:r>
          </a:p>
          <a:p>
            <a:pPr algn="ctr"/>
            <a:r>
              <a:rPr lang="uk-UA" b="1">
                <a:solidFill>
                  <a:srgbClr val="FF0000"/>
                </a:solidFill>
                <a:latin typeface="Candara" pitchFamily="34" charset="0"/>
              </a:rPr>
              <a:t>діяльності:</a:t>
            </a:r>
          </a:p>
          <a:p>
            <a:pPr algn="ctr">
              <a:buFontTx/>
              <a:buChar char="•"/>
            </a:pPr>
            <a:r>
              <a:rPr lang="uk-UA" b="1" i="1">
                <a:latin typeface="Century Schoolbook" pitchFamily="18" charset="0"/>
              </a:rPr>
              <a:t>вступні уроки;       </a:t>
            </a:r>
          </a:p>
          <a:p>
            <a:pPr algn="ctr">
              <a:buFontTx/>
              <a:buChar char="•"/>
            </a:pPr>
            <a:r>
              <a:rPr lang="uk-UA" b="1" i="1">
                <a:latin typeface="Century Schoolbook" pitchFamily="18" charset="0"/>
              </a:rPr>
              <a:t>урок формування </a:t>
            </a:r>
          </a:p>
          <a:p>
            <a:pPr algn="ctr"/>
            <a:r>
              <a:rPr lang="uk-UA" b="1" i="1">
                <a:latin typeface="Century Schoolbook" pitchFamily="18" charset="0"/>
              </a:rPr>
              <a:t>понять;</a:t>
            </a:r>
          </a:p>
          <a:p>
            <a:pPr algn="ctr">
              <a:buFontTx/>
              <a:buChar char="•"/>
            </a:pPr>
            <a:r>
              <a:rPr lang="uk-UA" b="1" i="1">
                <a:latin typeface="Century Schoolbook" pitchFamily="18" charset="0"/>
              </a:rPr>
              <a:t>урок повторення…</a:t>
            </a:r>
          </a:p>
          <a:p>
            <a:pPr algn="ctr">
              <a:buFontTx/>
              <a:buChar char="•"/>
            </a:pPr>
            <a:endParaRPr lang="ru-RU" b="1" i="1">
              <a:latin typeface="Century Schoolbook" pitchFamily="18" charset="0"/>
            </a:endParaRPr>
          </a:p>
        </p:txBody>
      </p:sp>
      <p:sp>
        <p:nvSpPr>
          <p:cNvPr id="19461" name="Line 24"/>
          <p:cNvSpPr>
            <a:spLocks noChangeShapeType="1"/>
          </p:cNvSpPr>
          <p:nvPr/>
        </p:nvSpPr>
        <p:spPr bwMode="auto">
          <a:xfrm flipH="1">
            <a:off x="1619250" y="1571612"/>
            <a:ext cx="2238370" cy="11366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Line 25"/>
          <p:cNvSpPr>
            <a:spLocks noChangeShapeType="1"/>
          </p:cNvSpPr>
          <p:nvPr/>
        </p:nvSpPr>
        <p:spPr bwMode="auto">
          <a:xfrm>
            <a:off x="4857753" y="1571613"/>
            <a:ext cx="2306636" cy="12096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9463" name="Picture 26" descr="78b96cab65bd6a960e80feff6874ca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5311775"/>
            <a:ext cx="2044700" cy="1546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14282" y="428604"/>
            <a:ext cx="1584325" cy="2643206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>
                <a:solidFill>
                  <a:srgbClr val="0066FF"/>
                </a:solidFill>
                <a:latin typeface="Candara" pitchFamily="34" charset="0"/>
              </a:rPr>
              <a:t>в усній формі</a:t>
            </a:r>
          </a:p>
          <a:p>
            <a:pPr algn="ctr"/>
            <a:r>
              <a:rPr lang="uk-UA" b="1">
                <a:latin typeface="Candara" pitchFamily="34" charset="0"/>
              </a:rPr>
              <a:t>Наприклад:</a:t>
            </a:r>
          </a:p>
          <a:p>
            <a:pPr algn="ctr"/>
            <a:r>
              <a:rPr lang="uk-UA" sz="1400" b="1" i="1">
                <a:latin typeface="Times New Roman" pitchFamily="18" charset="0"/>
              </a:rPr>
              <a:t>Знайти корені</a:t>
            </a:r>
          </a:p>
          <a:p>
            <a:pPr algn="ctr"/>
            <a:r>
              <a:rPr lang="uk-UA" sz="1400" b="1" i="1">
                <a:latin typeface="Times New Roman" pitchFamily="18" charset="0"/>
              </a:rPr>
              <a:t> рівняння:</a:t>
            </a:r>
          </a:p>
          <a:p>
            <a:pPr algn="ctr"/>
            <a:endParaRPr lang="ru-RU" sz="1400" b="1" i="1">
              <a:latin typeface="Times New Roman" pitchFamily="18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uk-UA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Schoolbook" pitchFamily="18" charset="0"/>
              </a:rPr>
              <a:t>Види перевірок:</a:t>
            </a:r>
            <a:endParaRPr lang="ru-RU" b="1" dirty="0" smtClean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 Schoolbook" pitchFamily="18" charset="0"/>
            </a:endParaRP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>
            <p:ph idx="1"/>
          </p:nvPr>
        </p:nvGraphicFramePr>
        <p:xfrm>
          <a:off x="428596" y="2143116"/>
          <a:ext cx="1154329" cy="869959"/>
        </p:xfrm>
        <a:graphic>
          <a:graphicData uri="http://schemas.openxmlformats.org/presentationml/2006/ole">
            <p:oleObj spid="_x0000_s1026" name="Формула" r:id="rId3" imgW="927000" imgH="698400" progId="Equation.3">
              <p:embed/>
            </p:oleObj>
          </a:graphicData>
        </a:graphic>
      </p:graphicFrame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1928794" y="2357430"/>
            <a:ext cx="1584325" cy="2592388"/>
          </a:xfrm>
          <a:prstGeom prst="rect">
            <a:avLst/>
          </a:prstGeom>
          <a:solidFill>
            <a:srgbClr val="FFF7A7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uk-UA">
                <a:solidFill>
                  <a:srgbClr val="800000"/>
                </a:solidFill>
                <a:latin typeface="Candara" pitchFamily="34" charset="0"/>
              </a:rPr>
              <a:t>у вигляді </a:t>
            </a:r>
          </a:p>
          <a:p>
            <a:pPr algn="ctr"/>
            <a:r>
              <a:rPr lang="uk-UA">
                <a:solidFill>
                  <a:srgbClr val="800000"/>
                </a:solidFill>
                <a:latin typeface="Candara" pitchFamily="34" charset="0"/>
              </a:rPr>
              <a:t>кросвордів</a:t>
            </a:r>
          </a:p>
          <a:p>
            <a:pPr algn="ctr"/>
            <a:r>
              <a:rPr lang="uk-UA" sz="1400" b="1">
                <a:solidFill>
                  <a:srgbClr val="800000"/>
                </a:solidFill>
                <a:latin typeface="Georgia" pitchFamily="18" charset="0"/>
              </a:rPr>
              <a:t>Наприклад:</a:t>
            </a:r>
          </a:p>
          <a:p>
            <a:pPr algn="ctr"/>
            <a:endParaRPr lang="uk-UA" sz="1400">
              <a:solidFill>
                <a:srgbClr val="800000"/>
              </a:solidFill>
              <a:latin typeface="Georgia" pitchFamily="18" charset="0"/>
            </a:endParaRPr>
          </a:p>
          <a:p>
            <a:pPr algn="ctr"/>
            <a:endParaRPr lang="ru-RU" sz="1400">
              <a:solidFill>
                <a:srgbClr val="800000"/>
              </a:solidFill>
              <a:latin typeface="Candara" pitchFamily="34" charset="0"/>
            </a:endParaRPr>
          </a:p>
        </p:txBody>
      </p:sp>
      <p:sp>
        <p:nvSpPr>
          <p:cNvPr id="1030" name="Rectangle 10"/>
          <p:cNvSpPr>
            <a:spLocks noChangeArrowheads="1"/>
          </p:cNvSpPr>
          <p:nvPr/>
        </p:nvSpPr>
        <p:spPr bwMode="auto">
          <a:xfrm>
            <a:off x="5940425" y="2852738"/>
            <a:ext cx="1657350" cy="2808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uk-UA">
              <a:solidFill>
                <a:schemeClr val="accent1">
                  <a:lumMod val="20000"/>
                  <a:lumOff val="80000"/>
                </a:schemeClr>
              </a:solidFill>
              <a:latin typeface="Candara" pitchFamily="34" charset="0"/>
            </a:endParaRPr>
          </a:p>
          <a:p>
            <a:pPr algn="ctr"/>
            <a:r>
              <a:rPr lang="uk-UA">
                <a:solidFill>
                  <a:schemeClr val="accent1">
                    <a:lumMod val="20000"/>
                    <a:lumOff val="80000"/>
                  </a:schemeClr>
                </a:solidFill>
                <a:latin typeface="Candara" pitchFamily="34" charset="0"/>
              </a:rPr>
              <a:t>у вигляді </a:t>
            </a:r>
          </a:p>
          <a:p>
            <a:pPr algn="ctr"/>
            <a:r>
              <a:rPr lang="uk-UA">
                <a:solidFill>
                  <a:schemeClr val="accent1">
                    <a:lumMod val="20000"/>
                    <a:lumOff val="80000"/>
                  </a:schemeClr>
                </a:solidFill>
                <a:latin typeface="Candara" pitchFamily="34" charset="0"/>
              </a:rPr>
              <a:t>математичних</a:t>
            </a:r>
          </a:p>
          <a:p>
            <a:pPr algn="ctr"/>
            <a:r>
              <a:rPr lang="uk-UA">
                <a:solidFill>
                  <a:schemeClr val="accent1">
                    <a:lumMod val="20000"/>
                    <a:lumOff val="80000"/>
                  </a:schemeClr>
                </a:solidFill>
                <a:latin typeface="Candara" pitchFamily="34" charset="0"/>
              </a:rPr>
              <a:t> диктантів</a:t>
            </a:r>
          </a:p>
          <a:p>
            <a:pPr algn="ctr"/>
            <a:r>
              <a:rPr lang="uk-UA" b="1">
                <a:solidFill>
                  <a:schemeClr val="accent1">
                    <a:lumMod val="20000"/>
                    <a:lumOff val="80000"/>
                  </a:schemeClr>
                </a:solidFill>
                <a:latin typeface="Candara" pitchFamily="34" charset="0"/>
              </a:rPr>
              <a:t>Наприклад:</a:t>
            </a:r>
          </a:p>
          <a:p>
            <a:pPr algn="ctr"/>
            <a:r>
              <a:rPr lang="uk-UA" sz="1400" b="1" i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Коло-це…</a:t>
            </a:r>
          </a:p>
          <a:p>
            <a:pPr algn="ctr"/>
            <a:r>
              <a:rPr lang="uk-UA" sz="1400" b="1" i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Діаметр-це…</a:t>
            </a:r>
          </a:p>
          <a:p>
            <a:pPr algn="ctr"/>
            <a:r>
              <a:rPr lang="uk-UA" sz="1400" b="1" i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Радіус-це…</a:t>
            </a:r>
          </a:p>
          <a:p>
            <a:pPr algn="ctr"/>
            <a:r>
              <a:rPr lang="uk-UA" sz="1400" b="1" i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Хорда-це…</a:t>
            </a:r>
          </a:p>
          <a:p>
            <a:pPr algn="ctr"/>
            <a:r>
              <a:rPr lang="uk-UA" sz="1400" b="1" i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Діаметр дорівнює…</a:t>
            </a:r>
          </a:p>
          <a:p>
            <a:pPr algn="ctr"/>
            <a:r>
              <a:rPr lang="uk-UA" sz="1400" b="1" i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Найбільша хорда</a:t>
            </a:r>
            <a:r>
              <a:rPr lang="uk-UA" sz="1400" i="1">
                <a:solidFill>
                  <a:schemeClr val="accent1">
                    <a:lumMod val="20000"/>
                    <a:lumOff val="80000"/>
                  </a:schemeClr>
                </a:solidFill>
                <a:latin typeface="Gentium Book Basic" pitchFamily="2" charset="0"/>
              </a:rPr>
              <a:t>…</a:t>
            </a:r>
          </a:p>
          <a:p>
            <a:pPr algn="ctr"/>
            <a:endParaRPr lang="ru-RU" sz="1000" i="1">
              <a:solidFill>
                <a:schemeClr val="accent1">
                  <a:lumMod val="20000"/>
                  <a:lumOff val="80000"/>
                </a:schemeClr>
              </a:solidFill>
              <a:latin typeface="Gentium Book Basic" pitchFamily="2" charset="0"/>
            </a:endParaRPr>
          </a:p>
        </p:txBody>
      </p:sp>
      <p:sp>
        <p:nvSpPr>
          <p:cNvPr id="1031" name="Oval 14"/>
          <p:cNvSpPr>
            <a:spLocks noChangeArrowheads="1"/>
          </p:cNvSpPr>
          <p:nvPr/>
        </p:nvSpPr>
        <p:spPr bwMode="auto">
          <a:xfrm>
            <a:off x="6011863" y="4221163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032" name="Line 15"/>
          <p:cNvSpPr>
            <a:spLocks noChangeShapeType="1"/>
          </p:cNvSpPr>
          <p:nvPr/>
        </p:nvSpPr>
        <p:spPr bwMode="auto">
          <a:xfrm flipV="1">
            <a:off x="6084888" y="4292600"/>
            <a:ext cx="2159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3" name="Line 16"/>
          <p:cNvSpPr>
            <a:spLocks noChangeShapeType="1"/>
          </p:cNvSpPr>
          <p:nvPr/>
        </p:nvSpPr>
        <p:spPr bwMode="auto">
          <a:xfrm>
            <a:off x="6156325" y="4292600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4" name="Line 17"/>
          <p:cNvSpPr>
            <a:spLocks noChangeShapeType="1"/>
          </p:cNvSpPr>
          <p:nvPr/>
        </p:nvSpPr>
        <p:spPr bwMode="auto">
          <a:xfrm flipV="1">
            <a:off x="6084888" y="4221163"/>
            <a:ext cx="714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5" name="Rectangle 18"/>
          <p:cNvSpPr>
            <a:spLocks noChangeArrowheads="1"/>
          </p:cNvSpPr>
          <p:nvPr/>
        </p:nvSpPr>
        <p:spPr bwMode="auto">
          <a:xfrm>
            <a:off x="7072330" y="428604"/>
            <a:ext cx="1584325" cy="22320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uk-UA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У вигляді </a:t>
            </a:r>
          </a:p>
          <a:p>
            <a:pPr algn="ctr"/>
            <a:r>
              <a:rPr lang="uk-UA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 проблемного </a:t>
            </a:r>
          </a:p>
          <a:p>
            <a:pPr algn="ctr"/>
            <a:r>
              <a:rPr lang="uk-UA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питання</a:t>
            </a:r>
          </a:p>
          <a:p>
            <a:pPr algn="ctr"/>
            <a:r>
              <a:rPr lang="uk-UA" b="1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Наприклад:</a:t>
            </a:r>
          </a:p>
          <a:p>
            <a:pPr algn="ctr"/>
            <a:r>
              <a:rPr lang="uk-UA" sz="1400" b="1" i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</a:rPr>
              <a:t>Сума кутів </a:t>
            </a:r>
          </a:p>
          <a:p>
            <a:pPr algn="ctr"/>
            <a:r>
              <a:rPr lang="uk-UA" sz="1400" b="1" i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</a:rPr>
              <a:t>трикутника</a:t>
            </a:r>
            <a:r>
              <a:rPr lang="uk-UA" sz="1400" i="1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</a:p>
          <a:p>
            <a:pPr algn="ctr"/>
            <a:endParaRPr lang="uk-UA" sz="1400" i="1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endParaRPr lang="ru-RU" sz="1400" i="1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  <p:graphicFrame>
        <p:nvGraphicFramePr>
          <p:cNvPr id="6268" name="Group 124"/>
          <p:cNvGraphicFramePr>
            <a:graphicFrameLocks noGrp="1"/>
          </p:cNvGraphicFramePr>
          <p:nvPr/>
        </p:nvGraphicFramePr>
        <p:xfrm>
          <a:off x="2286000" y="3857625"/>
          <a:ext cx="833120" cy="914400"/>
        </p:xfrm>
        <a:graphic>
          <a:graphicData uri="http://schemas.openxmlformats.org/drawingml/2006/table">
            <a:tbl>
              <a:tblPr/>
              <a:tblGrid>
                <a:gridCol w="208280"/>
                <a:gridCol w="208280"/>
                <a:gridCol w="208280"/>
                <a:gridCol w="208280"/>
              </a:tblGrid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3" name="Rectangle 117"/>
          <p:cNvSpPr>
            <a:spLocks noChangeArrowheads="1"/>
          </p:cNvSpPr>
          <p:nvPr/>
        </p:nvSpPr>
        <p:spPr bwMode="auto">
          <a:xfrm>
            <a:off x="3786182" y="3643314"/>
            <a:ext cx="1584325" cy="252412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uk-UA">
                <a:solidFill>
                  <a:schemeClr val="accent3">
                    <a:lumMod val="20000"/>
                    <a:lumOff val="80000"/>
                  </a:schemeClr>
                </a:solidFill>
                <a:latin typeface="Candara" pitchFamily="34" charset="0"/>
              </a:rPr>
              <a:t>у вигляді ігор</a:t>
            </a:r>
          </a:p>
          <a:p>
            <a:pPr algn="ctr"/>
            <a:r>
              <a:rPr lang="uk-UA" b="1">
                <a:solidFill>
                  <a:schemeClr val="accent3">
                    <a:lumMod val="20000"/>
                    <a:lumOff val="80000"/>
                  </a:schemeClr>
                </a:solidFill>
                <a:latin typeface="Candara" pitchFamily="34" charset="0"/>
              </a:rPr>
              <a:t>Наприклад:</a:t>
            </a:r>
          </a:p>
          <a:p>
            <a:pPr algn="ctr"/>
            <a:r>
              <a:rPr lang="uk-UA" sz="1400" b="1" i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За допомогою</a:t>
            </a:r>
          </a:p>
          <a:p>
            <a:pPr algn="ctr"/>
            <a:r>
              <a:rPr lang="uk-UA" sz="1400" b="1" i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координат </a:t>
            </a:r>
          </a:p>
          <a:p>
            <a:pPr algn="ctr"/>
            <a:r>
              <a:rPr lang="uk-UA" sz="1400" b="1" i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намалювати </a:t>
            </a:r>
          </a:p>
          <a:p>
            <a:pPr algn="ctr"/>
            <a:r>
              <a:rPr lang="uk-UA" sz="1400" b="1" i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тваринку</a:t>
            </a:r>
          </a:p>
          <a:p>
            <a:pPr algn="ctr"/>
            <a:endParaRPr lang="ru-RU" sz="1400" i="1">
              <a:solidFill>
                <a:schemeClr val="accent3">
                  <a:lumMod val="20000"/>
                  <a:lumOff val="8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064" name="Line 118"/>
          <p:cNvSpPr>
            <a:spLocks noChangeShapeType="1"/>
          </p:cNvSpPr>
          <p:nvPr/>
        </p:nvSpPr>
        <p:spPr bwMode="auto">
          <a:xfrm flipH="1">
            <a:off x="1857356" y="1142984"/>
            <a:ext cx="1214446" cy="715966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65" name="Line 119"/>
          <p:cNvSpPr>
            <a:spLocks noChangeShapeType="1"/>
          </p:cNvSpPr>
          <p:nvPr/>
        </p:nvSpPr>
        <p:spPr bwMode="auto">
          <a:xfrm flipH="1">
            <a:off x="3203574" y="1357299"/>
            <a:ext cx="796921" cy="84774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66" name="Line 120"/>
          <p:cNvSpPr>
            <a:spLocks noChangeShapeType="1"/>
          </p:cNvSpPr>
          <p:nvPr/>
        </p:nvSpPr>
        <p:spPr bwMode="auto">
          <a:xfrm>
            <a:off x="4500562" y="1643050"/>
            <a:ext cx="71438" cy="2073288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67" name="Line 121"/>
          <p:cNvSpPr>
            <a:spLocks noChangeShapeType="1"/>
          </p:cNvSpPr>
          <p:nvPr/>
        </p:nvSpPr>
        <p:spPr bwMode="auto">
          <a:xfrm>
            <a:off x="5072066" y="1357298"/>
            <a:ext cx="1084259" cy="1424002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68" name="Line 122"/>
          <p:cNvSpPr>
            <a:spLocks noChangeShapeType="1"/>
          </p:cNvSpPr>
          <p:nvPr/>
        </p:nvSpPr>
        <p:spPr bwMode="auto">
          <a:xfrm>
            <a:off x="6072198" y="1214422"/>
            <a:ext cx="928693" cy="857255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48" name="Line 36"/>
          <p:cNvSpPr>
            <a:spLocks noChangeShapeType="1"/>
          </p:cNvSpPr>
          <p:nvPr/>
        </p:nvSpPr>
        <p:spPr bwMode="auto">
          <a:xfrm flipV="1">
            <a:off x="3032123" y="1311263"/>
            <a:ext cx="608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4149" name="Line 37"/>
          <p:cNvSpPr>
            <a:spLocks noChangeShapeType="1"/>
          </p:cNvSpPr>
          <p:nvPr/>
        </p:nvSpPr>
        <p:spPr bwMode="auto">
          <a:xfrm>
            <a:off x="3098798" y="1987538"/>
            <a:ext cx="541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4150" name="Line 38"/>
          <p:cNvSpPr>
            <a:spLocks noChangeShapeType="1"/>
          </p:cNvSpPr>
          <p:nvPr/>
        </p:nvSpPr>
        <p:spPr bwMode="auto">
          <a:xfrm>
            <a:off x="2928926" y="2549831"/>
            <a:ext cx="711209" cy="4571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2760660" y="634988"/>
            <a:ext cx="879475" cy="338137"/>
            <a:chOff x="1492" y="1538"/>
            <a:chExt cx="624" cy="240"/>
          </a:xfrm>
        </p:grpSpPr>
        <p:sp>
          <p:nvSpPr>
            <p:cNvPr id="474152" name="Line 40"/>
            <p:cNvSpPr>
              <a:spLocks noChangeShapeType="1"/>
            </p:cNvSpPr>
            <p:nvPr/>
          </p:nvSpPr>
          <p:spPr bwMode="auto">
            <a:xfrm>
              <a:off x="1732" y="1538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4153" name="Line 41"/>
            <p:cNvSpPr>
              <a:spLocks noChangeShapeType="1"/>
            </p:cNvSpPr>
            <p:nvPr/>
          </p:nvSpPr>
          <p:spPr bwMode="auto">
            <a:xfrm flipV="1">
              <a:off x="1492" y="1538"/>
              <a:ext cx="24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2500298" y="2786058"/>
            <a:ext cx="1139837" cy="485767"/>
            <a:chOff x="1444" y="3218"/>
            <a:chExt cx="672" cy="192"/>
          </a:xfrm>
        </p:grpSpPr>
        <p:sp>
          <p:nvSpPr>
            <p:cNvPr id="474155" name="Line 43"/>
            <p:cNvSpPr>
              <a:spLocks noChangeShapeType="1"/>
            </p:cNvSpPr>
            <p:nvPr/>
          </p:nvSpPr>
          <p:spPr bwMode="auto">
            <a:xfrm>
              <a:off x="1732" y="3410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4156" name="Line 44"/>
            <p:cNvSpPr>
              <a:spLocks noChangeShapeType="1"/>
            </p:cNvSpPr>
            <p:nvPr/>
          </p:nvSpPr>
          <p:spPr bwMode="auto">
            <a:xfrm>
              <a:off x="1444" y="321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74157" name="AutoShape 45"/>
          <p:cNvSpPr>
            <a:spLocks noChangeArrowheads="1"/>
          </p:cNvSpPr>
          <p:nvPr/>
        </p:nvSpPr>
        <p:spPr bwMode="gray">
          <a:xfrm>
            <a:off x="3635373" y="431788"/>
            <a:ext cx="4532312" cy="4333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74158" name="Rectangle 46"/>
          <p:cNvSpPr>
            <a:spLocks noChangeArrowheads="1"/>
          </p:cNvSpPr>
          <p:nvPr/>
        </p:nvSpPr>
        <p:spPr bwMode="auto">
          <a:xfrm>
            <a:off x="5429256" y="500042"/>
            <a:ext cx="11849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uk-UA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уроці</a:t>
            </a:r>
            <a:endParaRPr lang="en-US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4159" name="AutoShape 47"/>
          <p:cNvSpPr>
            <a:spLocks noChangeArrowheads="1"/>
          </p:cNvSpPr>
          <p:nvPr/>
        </p:nvSpPr>
        <p:spPr bwMode="gray">
          <a:xfrm>
            <a:off x="3635373" y="1096950"/>
            <a:ext cx="4532312" cy="4333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74160" name="Rectangle 48"/>
          <p:cNvSpPr>
            <a:spLocks noChangeArrowheads="1"/>
          </p:cNvSpPr>
          <p:nvPr/>
        </p:nvSpPr>
        <p:spPr bwMode="auto">
          <a:xfrm>
            <a:off x="4881560" y="1165213"/>
            <a:ext cx="21659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uk-UA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Позаурочний час</a:t>
            </a:r>
            <a:endParaRPr lang="en-US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4161" name="AutoShape 49"/>
          <p:cNvSpPr>
            <a:spLocks noChangeArrowheads="1"/>
          </p:cNvSpPr>
          <p:nvPr/>
        </p:nvSpPr>
        <p:spPr bwMode="gray">
          <a:xfrm>
            <a:off x="3632198" y="1755763"/>
            <a:ext cx="4532312" cy="4349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74162" name="Rectangle 50"/>
          <p:cNvSpPr>
            <a:spLocks noChangeArrowheads="1"/>
          </p:cNvSpPr>
          <p:nvPr/>
        </p:nvSpPr>
        <p:spPr bwMode="auto">
          <a:xfrm>
            <a:off x="3929059" y="1824025"/>
            <a:ext cx="38576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/>
            <a:r>
              <a:rPr lang="uk-UA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Робота з слабо встигаючими</a:t>
            </a:r>
          </a:p>
        </p:txBody>
      </p:sp>
      <p:sp>
        <p:nvSpPr>
          <p:cNvPr id="474163" name="Oval 51"/>
          <p:cNvSpPr>
            <a:spLocks noChangeArrowheads="1"/>
          </p:cNvSpPr>
          <p:nvPr/>
        </p:nvSpPr>
        <p:spPr bwMode="gray">
          <a:xfrm>
            <a:off x="3555998" y="536563"/>
            <a:ext cx="203200" cy="201612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74164" name="Oval 52"/>
          <p:cNvSpPr>
            <a:spLocks noChangeArrowheads="1"/>
          </p:cNvSpPr>
          <p:nvPr/>
        </p:nvSpPr>
        <p:spPr bwMode="gray">
          <a:xfrm>
            <a:off x="3567110" y="1214425"/>
            <a:ext cx="203200" cy="2032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74165" name="Oval 53"/>
          <p:cNvSpPr>
            <a:spLocks noChangeArrowheads="1"/>
          </p:cNvSpPr>
          <p:nvPr/>
        </p:nvSpPr>
        <p:spPr bwMode="gray">
          <a:xfrm>
            <a:off x="3567110" y="1885938"/>
            <a:ext cx="203200" cy="2032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74166" name="AutoShape 54"/>
          <p:cNvSpPr>
            <a:spLocks noChangeArrowheads="1"/>
          </p:cNvSpPr>
          <p:nvPr/>
        </p:nvSpPr>
        <p:spPr bwMode="gray">
          <a:xfrm>
            <a:off x="3635373" y="2405050"/>
            <a:ext cx="4532312" cy="4349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74167" name="Rectangle 55"/>
          <p:cNvSpPr>
            <a:spLocks noChangeArrowheads="1"/>
          </p:cNvSpPr>
          <p:nvPr/>
        </p:nvSpPr>
        <p:spPr bwMode="auto">
          <a:xfrm>
            <a:off x="4572000" y="2428868"/>
            <a:ext cx="28632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uk-UA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Робота з усіма учнями </a:t>
            </a:r>
            <a:endParaRPr lang="en-US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4168" name="Oval 56"/>
          <p:cNvSpPr>
            <a:spLocks noChangeArrowheads="1"/>
          </p:cNvSpPr>
          <p:nvPr/>
        </p:nvSpPr>
        <p:spPr bwMode="gray">
          <a:xfrm>
            <a:off x="3555998" y="2528875"/>
            <a:ext cx="203200" cy="2032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74169" name="AutoShape 57"/>
          <p:cNvSpPr>
            <a:spLocks noChangeArrowheads="1"/>
          </p:cNvSpPr>
          <p:nvPr/>
        </p:nvSpPr>
        <p:spPr bwMode="gray">
          <a:xfrm>
            <a:off x="3635373" y="3106725"/>
            <a:ext cx="4532312" cy="4333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74170" name="Rectangle 58"/>
          <p:cNvSpPr>
            <a:spLocks noChangeArrowheads="1"/>
          </p:cNvSpPr>
          <p:nvPr/>
        </p:nvSpPr>
        <p:spPr bwMode="auto">
          <a:xfrm>
            <a:off x="4500562" y="3143248"/>
            <a:ext cx="32784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uk-UA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Робота з сильними учнями</a:t>
            </a:r>
            <a:endParaRPr lang="en-US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4171" name="Oval 59"/>
          <p:cNvSpPr>
            <a:spLocks noChangeArrowheads="1"/>
          </p:cNvSpPr>
          <p:nvPr/>
        </p:nvSpPr>
        <p:spPr bwMode="gray">
          <a:xfrm>
            <a:off x="3567110" y="3224200"/>
            <a:ext cx="203200" cy="2032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857224" y="642918"/>
            <a:ext cx="2373313" cy="2371725"/>
            <a:chOff x="192" y="1631"/>
            <a:chExt cx="1684" cy="1683"/>
          </a:xfrm>
        </p:grpSpPr>
        <p:sp>
          <p:nvSpPr>
            <p:cNvPr id="474173" name="Oval 61"/>
            <p:cNvSpPr>
              <a:spLocks noChangeArrowheads="1"/>
            </p:cNvSpPr>
            <p:nvPr/>
          </p:nvSpPr>
          <p:spPr bwMode="gray">
            <a:xfrm>
              <a:off x="192" y="1631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474174" name="Oval 62"/>
            <p:cNvSpPr>
              <a:spLocks noChangeArrowheads="1"/>
            </p:cNvSpPr>
            <p:nvPr/>
          </p:nvSpPr>
          <p:spPr bwMode="gray">
            <a:xfrm>
              <a:off x="303" y="1740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474175" name="Oval 63"/>
            <p:cNvSpPr>
              <a:spLocks noChangeArrowheads="1"/>
            </p:cNvSpPr>
            <p:nvPr/>
          </p:nvSpPr>
          <p:spPr bwMode="gray">
            <a:xfrm>
              <a:off x="288" y="1754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474176" name="Oval 64"/>
            <p:cNvSpPr>
              <a:spLocks noChangeArrowheads="1"/>
            </p:cNvSpPr>
            <p:nvPr/>
          </p:nvSpPr>
          <p:spPr bwMode="gray">
            <a:xfrm>
              <a:off x="375" y="1814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474177" name="Oval 65"/>
            <p:cNvSpPr>
              <a:spLocks noChangeArrowheads="1"/>
            </p:cNvSpPr>
            <p:nvPr/>
          </p:nvSpPr>
          <p:spPr bwMode="gray">
            <a:xfrm>
              <a:off x="396" y="1835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74178" name="Oval 66"/>
            <p:cNvSpPr>
              <a:spLocks noChangeArrowheads="1"/>
            </p:cNvSpPr>
            <p:nvPr/>
          </p:nvSpPr>
          <p:spPr bwMode="gray">
            <a:xfrm>
              <a:off x="412" y="1842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74179" name="Oval 67"/>
            <p:cNvSpPr>
              <a:spLocks noChangeArrowheads="1"/>
            </p:cNvSpPr>
            <p:nvPr/>
          </p:nvSpPr>
          <p:spPr bwMode="gray">
            <a:xfrm>
              <a:off x="426" y="1854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74180" name="Oval 68"/>
            <p:cNvSpPr>
              <a:spLocks noChangeArrowheads="1"/>
            </p:cNvSpPr>
            <p:nvPr/>
          </p:nvSpPr>
          <p:spPr bwMode="gray">
            <a:xfrm>
              <a:off x="480" y="1872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74181" name="Text Box 69"/>
            <p:cNvSpPr txBox="1">
              <a:spLocks noChangeArrowheads="1"/>
            </p:cNvSpPr>
            <p:nvPr/>
          </p:nvSpPr>
          <p:spPr bwMode="gray">
            <a:xfrm>
              <a:off x="395" y="2290"/>
              <a:ext cx="1297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uk-UA" sz="2000" b="1" i="1" dirty="0" smtClean="0">
                  <a:solidFill>
                    <a:srgbClr val="333399"/>
                  </a:solidFill>
                </a:rPr>
                <a:t>актуалізація</a:t>
              </a:r>
              <a:endParaRPr lang="en-US" sz="2000" b="1" i="1" dirty="0">
                <a:solidFill>
                  <a:srgbClr val="333399"/>
                </a:solidFill>
              </a:endParaRPr>
            </a:p>
          </p:txBody>
        </p:sp>
      </p:grpSp>
      <p:sp>
        <p:nvSpPr>
          <p:cNvPr id="38" name="AutoShape 57"/>
          <p:cNvSpPr>
            <a:spLocks noChangeArrowheads="1"/>
          </p:cNvSpPr>
          <p:nvPr/>
        </p:nvSpPr>
        <p:spPr bwMode="gray">
          <a:xfrm>
            <a:off x="214282" y="4143380"/>
            <a:ext cx="2643174" cy="10715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lvl="0" algn="ctr"/>
            <a:endParaRPr lang="uk-UA" b="1" i="1" dirty="0" smtClean="0">
              <a:solidFill>
                <a:schemeClr val="tx2"/>
              </a:solidFill>
              <a:latin typeface="Centaur" pitchFamily="18" charset="0"/>
            </a:endParaRPr>
          </a:p>
          <a:p>
            <a:pPr lvl="0" algn="ctr"/>
            <a:r>
              <a:rPr lang="uk-UA" sz="1600" i="1" dirty="0" smtClean="0">
                <a:solidFill>
                  <a:schemeClr val="tx2"/>
                </a:solidFill>
              </a:rPr>
              <a:t>(покращити успішність</a:t>
            </a:r>
          </a:p>
          <a:p>
            <a:pPr lvl="0" algn="ctr"/>
            <a:r>
              <a:rPr lang="uk-UA" sz="1600" i="1" dirty="0" smtClean="0">
                <a:solidFill>
                  <a:schemeClr val="tx2"/>
                </a:solidFill>
              </a:rPr>
              <a:t> невстигаючого,</a:t>
            </a:r>
          </a:p>
          <a:p>
            <a:pPr lvl="0" algn="ctr"/>
            <a:r>
              <a:rPr lang="uk-UA" sz="1600" i="1" dirty="0" smtClean="0">
                <a:solidFill>
                  <a:schemeClr val="tx2"/>
                </a:solidFill>
              </a:rPr>
              <a:t>заінтересувавши)</a:t>
            </a:r>
          </a:p>
          <a:p>
            <a:endParaRPr lang="ru-RU" dirty="0"/>
          </a:p>
        </p:txBody>
      </p:sp>
      <p:sp>
        <p:nvSpPr>
          <p:cNvPr id="39" name="AutoShape 57"/>
          <p:cNvSpPr>
            <a:spLocks noChangeArrowheads="1"/>
          </p:cNvSpPr>
          <p:nvPr/>
        </p:nvSpPr>
        <p:spPr bwMode="gray">
          <a:xfrm>
            <a:off x="5643570" y="4143380"/>
            <a:ext cx="2500330" cy="92869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lvl="0" algn="ctr"/>
            <a:r>
              <a:rPr lang="uk-UA" i="1" dirty="0" smtClean="0">
                <a:solidFill>
                  <a:schemeClr val="tx2"/>
                </a:solidFill>
              </a:rPr>
              <a:t>вечори, вікторини,</a:t>
            </a:r>
          </a:p>
          <a:p>
            <a:pPr lvl="0" algn="ctr"/>
            <a:r>
              <a:rPr lang="uk-UA" i="1" dirty="0" smtClean="0">
                <a:solidFill>
                  <a:schemeClr val="tx2"/>
                </a:solidFill>
              </a:rPr>
              <a:t>тижні…</a:t>
            </a:r>
            <a:endParaRPr lang="ru-RU" i="1" dirty="0"/>
          </a:p>
        </p:txBody>
      </p:sp>
      <p:sp>
        <p:nvSpPr>
          <p:cNvPr id="40" name="AutoShape 57"/>
          <p:cNvSpPr>
            <a:spLocks noChangeArrowheads="1"/>
          </p:cNvSpPr>
          <p:nvPr/>
        </p:nvSpPr>
        <p:spPr bwMode="gray">
          <a:xfrm>
            <a:off x="2500298" y="5500702"/>
            <a:ext cx="3429024" cy="10001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lvl="0" algn="ctr"/>
            <a:endParaRPr lang="uk-UA" b="1" i="1" dirty="0" smtClean="0">
              <a:solidFill>
                <a:schemeClr val="tx2"/>
              </a:solidFill>
              <a:latin typeface="Centaur" pitchFamily="18" charset="0"/>
            </a:endParaRPr>
          </a:p>
          <a:p>
            <a:pPr lvl="0" algn="ctr"/>
            <a:r>
              <a:rPr lang="uk-UA" i="1" dirty="0" smtClean="0">
                <a:solidFill>
                  <a:schemeClr val="tx2"/>
                </a:solidFill>
              </a:rPr>
              <a:t>гуртки, факультативи,</a:t>
            </a:r>
          </a:p>
          <a:p>
            <a:pPr lvl="0" algn="ctr"/>
            <a:r>
              <a:rPr lang="uk-UA" i="1" dirty="0" smtClean="0">
                <a:solidFill>
                  <a:schemeClr val="tx2"/>
                </a:solidFill>
              </a:rPr>
              <a:t>олімпіади…</a:t>
            </a:r>
          </a:p>
          <a:p>
            <a:endParaRPr lang="ru-RU" dirty="0"/>
          </a:p>
        </p:txBody>
      </p:sp>
      <p:pic>
        <p:nvPicPr>
          <p:cNvPr id="30722" name="Picture 2" descr="http://xn--80ahnhhmo0e.com/images/gotovim-rebenka-k-shkole-sajt-dlja-molodikh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714752"/>
            <a:ext cx="2171684" cy="1619483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785794"/>
            <a:ext cx="7815263" cy="4143383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</a:br>
            <a:r>
              <a:rPr lang="uk-UA" sz="3600" b="1" dirty="0" smtClean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Означення елементів трикутника</a:t>
            </a:r>
            <a:r>
              <a:rPr lang="uk-UA" sz="2400" b="1" dirty="0" smtClean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uk-UA" sz="2400" b="1" dirty="0" smtClean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</a:b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</a:br>
            <a:r>
              <a:rPr lang="uk-UA" sz="2200" b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uk-UA" sz="2200" b="1" i="1" u="sng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>Медіаною</a:t>
            </a:r>
            <a:r>
              <a:rPr lang="uk-UA" sz="2200" b="1" i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> трикутника  називається</a:t>
            </a:r>
            <a:r>
              <a:rPr lang="uk-UA" sz="2200" b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>… </a:t>
            </a:r>
            <a:r>
              <a:rPr lang="uk-UA" sz="2200" b="1" dirty="0" smtClean="0">
                <a:ln w="11430"/>
                <a:solidFill>
                  <a:srgbClr val="7030A0"/>
                </a:solidFill>
              </a:rPr>
              <a:t>                 </a:t>
            </a:r>
            <a:r>
              <a:rPr lang="uk-UA" sz="2200" b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uk-UA" sz="2200" b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</a:br>
            <a:r>
              <a:rPr lang="uk-UA" sz="2200" b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uk-UA" sz="2200" b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</a:br>
            <a:r>
              <a:rPr lang="uk-UA" sz="2200" b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uk-UA" sz="2200" b="1" i="1" u="sng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>Бісектрисою</a:t>
            </a:r>
            <a:r>
              <a:rPr lang="uk-UA" sz="2200" b="1" i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> трикутника називається…</a:t>
            </a:r>
            <a:r>
              <a:rPr lang="uk-UA" sz="2200" b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> </a:t>
            </a:r>
            <a:br>
              <a:rPr lang="uk-UA" sz="2200" b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</a:br>
            <a:r>
              <a:rPr lang="uk-UA" sz="2200" b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uk-UA" sz="2200" b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</a:br>
            <a:r>
              <a:rPr lang="uk-UA" sz="2200" b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uk-UA" sz="2200" b="1" i="1" u="sng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>Висотою</a:t>
            </a:r>
            <a:r>
              <a:rPr lang="uk-UA" sz="2200" b="1" i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> трикутника, опущеною з даної вершини, називається… </a:t>
            </a:r>
            <a:br>
              <a:rPr lang="uk-UA" sz="2200" b="1" i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</a:br>
            <a:r>
              <a:rPr lang="uk-UA" sz="2200" b="1" i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uk-UA" sz="2200" b="1" i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</a:br>
            <a:r>
              <a:rPr lang="uk-UA" sz="2200" b="1" i="1" dirty="0" smtClean="0">
                <a:ln w="11430"/>
                <a:solidFill>
                  <a:srgbClr val="7030A0"/>
                </a:solidFill>
                <a:latin typeface="Times New Roman" pitchFamily="18" charset="0"/>
              </a:rPr>
              <a:t>Вкажіть малюнки, на яких зображено відповідний елемент трикутника</a:t>
            </a:r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</a:br>
            <a:r>
              <a:rPr lang="uk-UA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uk-UA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</a:br>
            <a:r>
              <a:rPr lang="uk-UA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uk-UA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</a:br>
            <a:r>
              <a:rPr lang="uk-UA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uk-UA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</a:br>
            <a:endParaRPr lang="uk-UA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4096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4429125"/>
            <a:ext cx="1871662" cy="11636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0964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4286250"/>
            <a:ext cx="1785937" cy="13017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0965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313" y="4786313"/>
            <a:ext cx="1800225" cy="13255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0966" name="Picture 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50" y="4786313"/>
            <a:ext cx="1944688" cy="12938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6450" name="Rectangle 18"/>
          <p:cNvSpPr>
            <a:spLocks noChangeArrowheads="1"/>
          </p:cNvSpPr>
          <p:nvPr/>
        </p:nvSpPr>
        <p:spPr bwMode="auto">
          <a:xfrm>
            <a:off x="1785938" y="6357938"/>
            <a:ext cx="5010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b="1" dirty="0" err="1">
                <a:latin typeface="Times New Roman" pitchFamily="18" charset="0"/>
              </a:rPr>
              <a:t>Трикутники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називаються</a:t>
            </a:r>
            <a:r>
              <a:rPr lang="ru-RU" sz="2000" b="1" i="1" dirty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sz="2000" b="1" i="1" dirty="0" err="1">
                <a:latin typeface="Times New Roman" pitchFamily="18" charset="0"/>
                <a:ea typeface="+mj-ea"/>
                <a:cs typeface="+mj-cs"/>
              </a:rPr>
              <a:t>рівними</a:t>
            </a:r>
            <a:r>
              <a:rPr lang="ru-RU" sz="2000" b="1" i="1" dirty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, </a:t>
            </a:r>
            <a:r>
              <a:rPr lang="ru-RU" sz="2000" b="1" i="1" dirty="0" err="1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якщо</a:t>
            </a:r>
            <a:r>
              <a:rPr lang="ru-RU" sz="2000" b="1" i="1" dirty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…</a:t>
            </a:r>
          </a:p>
        </p:txBody>
      </p:sp>
      <p:sp>
        <p:nvSpPr>
          <p:cNvPr id="40968" name="TextBox 11"/>
          <p:cNvSpPr txBox="1">
            <a:spLocks noChangeArrowheads="1"/>
          </p:cNvSpPr>
          <p:nvPr/>
        </p:nvSpPr>
        <p:spPr bwMode="auto">
          <a:xfrm>
            <a:off x="1714500" y="564356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1</a:t>
            </a:r>
          </a:p>
        </p:txBody>
      </p:sp>
      <p:sp>
        <p:nvSpPr>
          <p:cNvPr id="40969" name="TextBox 12"/>
          <p:cNvSpPr txBox="1">
            <a:spLocks noChangeArrowheads="1"/>
          </p:cNvSpPr>
          <p:nvPr/>
        </p:nvSpPr>
        <p:spPr bwMode="auto">
          <a:xfrm>
            <a:off x="4286248" y="6000768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2</a:t>
            </a:r>
          </a:p>
        </p:txBody>
      </p:sp>
      <p:sp>
        <p:nvSpPr>
          <p:cNvPr id="40970" name="TextBox 13"/>
          <p:cNvSpPr txBox="1">
            <a:spLocks noChangeArrowheads="1"/>
          </p:cNvSpPr>
          <p:nvPr/>
        </p:nvSpPr>
        <p:spPr bwMode="auto">
          <a:xfrm>
            <a:off x="6000750" y="5715000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3</a:t>
            </a:r>
          </a:p>
        </p:txBody>
      </p:sp>
      <p:sp>
        <p:nvSpPr>
          <p:cNvPr id="40971" name="TextBox 14"/>
          <p:cNvSpPr txBox="1">
            <a:spLocks noChangeArrowheads="1"/>
          </p:cNvSpPr>
          <p:nvPr/>
        </p:nvSpPr>
        <p:spPr bwMode="auto">
          <a:xfrm>
            <a:off x="7715272" y="6143644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/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14480" y="214290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33CC"/>
                </a:solidFill>
              </a:rPr>
              <a:t>Геометрія. Трикутники. 7 клас</a:t>
            </a:r>
            <a:endParaRPr lang="ru-RU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0"/>
            <a:ext cx="6870700" cy="863600"/>
          </a:xfrm>
        </p:spPr>
        <p:txBody>
          <a:bodyPr/>
          <a:lstStyle/>
          <a:p>
            <a:pPr eaLnBrk="1" hangingPunct="1"/>
            <a:r>
              <a:rPr lang="ru-RU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Рівнобедрений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трикутник</a:t>
            </a:r>
            <a:endParaRPr lang="ru-RU" sz="3600" dirty="0" smtClean="0">
              <a:latin typeface="Times New Roman" pitchFamily="18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413"/>
            <a:ext cx="7696200" cy="42179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u="sng" dirty="0" err="1" smtClean="0">
                <a:latin typeface="Times New Roman" pitchFamily="18" charset="0"/>
              </a:rPr>
              <a:t>Рівнобедреним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трикутником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називається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sz="1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sz="1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14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14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</a:rPr>
              <a:t>                  </a:t>
            </a:r>
            <a:r>
              <a:rPr lang="ru-RU" sz="1800" b="1" dirty="0" err="1" smtClean="0">
                <a:solidFill>
                  <a:srgbClr val="0000FF"/>
                </a:solidFill>
                <a:latin typeface="Times New Roman" pitchFamily="18" charset="0"/>
              </a:rPr>
              <a:t>Властивості</a:t>
            </a:r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Times New Roman" pitchFamily="18" charset="0"/>
              </a:rPr>
              <a:t>рівнобедреного</a:t>
            </a:r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Times New Roman" pitchFamily="18" charset="0"/>
              </a:rPr>
              <a:t>трикутника</a:t>
            </a:r>
            <a:endParaRPr lang="ru-RU" sz="18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ru-RU" sz="1800" dirty="0" smtClean="0">
                <a:latin typeface="Times New Roman" pitchFamily="18" charset="0"/>
              </a:rPr>
              <a:t>У </a:t>
            </a:r>
            <a:r>
              <a:rPr lang="ru-RU" sz="1800" dirty="0" err="1" smtClean="0">
                <a:latin typeface="Times New Roman" pitchFamily="18" charset="0"/>
              </a:rPr>
              <a:t>рівнобедреного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трикутника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дві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сторони</a:t>
            </a:r>
            <a:r>
              <a:rPr lang="ru-RU" sz="1800" dirty="0" smtClean="0">
                <a:latin typeface="Times New Roman" pitchFamily="18" charset="0"/>
              </a:rPr>
              <a:t> ...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ru-RU" sz="1800" dirty="0" smtClean="0">
                <a:latin typeface="Times New Roman" pitchFamily="18" charset="0"/>
              </a:rPr>
              <a:t>У </a:t>
            </a:r>
            <a:r>
              <a:rPr lang="ru-RU" sz="1800" dirty="0" err="1" smtClean="0">
                <a:latin typeface="Times New Roman" pitchFamily="18" charset="0"/>
              </a:rPr>
              <a:t>рівнобедреного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трикутника</a:t>
            </a:r>
            <a:r>
              <a:rPr lang="ru-RU" sz="1800" dirty="0" smtClean="0">
                <a:latin typeface="Times New Roman" pitchFamily="18" charset="0"/>
              </a:rPr>
              <a:t> кути при </a:t>
            </a:r>
            <a:r>
              <a:rPr lang="ru-RU" sz="1800" dirty="0" err="1" smtClean="0">
                <a:latin typeface="Times New Roman" pitchFamily="18" charset="0"/>
              </a:rPr>
              <a:t>основі</a:t>
            </a:r>
            <a:r>
              <a:rPr lang="ru-RU" sz="1800" dirty="0" smtClean="0">
                <a:latin typeface="Times New Roman" pitchFamily="18" charset="0"/>
              </a:rPr>
              <a:t> …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</a:rPr>
              <a:t>3. </a:t>
            </a:r>
            <a:r>
              <a:rPr lang="ru-RU" sz="1800" dirty="0" smtClean="0">
                <a:latin typeface="Times New Roman" pitchFamily="18" charset="0"/>
              </a:rPr>
              <a:t>У </a:t>
            </a:r>
            <a:r>
              <a:rPr lang="ru-RU" sz="1800" dirty="0" err="1" smtClean="0">
                <a:latin typeface="Times New Roman" pitchFamily="18" charset="0"/>
              </a:rPr>
              <a:t>рівнобедреного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трикутника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медіана</a:t>
            </a:r>
            <a:r>
              <a:rPr lang="ru-RU" sz="1800" dirty="0" smtClean="0">
                <a:latin typeface="Times New Roman" pitchFamily="18" charset="0"/>
              </a:rPr>
              <a:t>, проведена до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основи</a:t>
            </a:r>
            <a:r>
              <a:rPr lang="ru-RU" sz="1800" dirty="0" smtClean="0">
                <a:latin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</a:rPr>
              <a:t>є</a:t>
            </a:r>
            <a:r>
              <a:rPr lang="ru-RU" sz="1800" dirty="0" smtClean="0">
                <a:latin typeface="Times New Roman" pitchFamily="18" charset="0"/>
              </a:rPr>
              <a:t> ...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ru-RU" sz="1400" dirty="0" smtClean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ru-RU" sz="1400" dirty="0" smtClean="0">
              <a:latin typeface="Times New Roman" pitchFamily="18" charset="0"/>
            </a:endParaRPr>
          </a:p>
          <a:p>
            <a:pPr algn="just">
              <a:spcBef>
                <a:spcPts val="0"/>
              </a:spcBef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</a:rPr>
              <a:t>У </a:t>
            </a:r>
            <a:r>
              <a:rPr lang="ru-RU" sz="2000" dirty="0" err="1" smtClean="0">
                <a:latin typeface="Times New Roman" pitchFamily="18" charset="0"/>
              </a:rPr>
              <a:t>рівнобедреному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трикутнику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висота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медіана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бісектриса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проведені</a:t>
            </a:r>
            <a:r>
              <a:rPr lang="ru-RU" sz="2000" dirty="0" smtClean="0">
                <a:latin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</a:rPr>
              <a:t>основи</a:t>
            </a:r>
            <a:r>
              <a:rPr lang="ru-RU" sz="2000" dirty="0" smtClean="0">
                <a:latin typeface="Times New Roman" pitchFamily="18" charset="0"/>
              </a:rPr>
              <a:t>, ….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ru-RU" sz="20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ru-RU" sz="20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ru-RU" sz="9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900" dirty="0" smtClean="0">
              <a:latin typeface="Times New Roman" pitchFamily="18" charset="0"/>
            </a:endParaRPr>
          </a:p>
        </p:txBody>
      </p:sp>
      <p:pic>
        <p:nvPicPr>
          <p:cNvPr id="4198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285860"/>
            <a:ext cx="1857375" cy="12763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98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2928934"/>
            <a:ext cx="1919288" cy="1762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73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smtClean="0">
                <a:solidFill>
                  <a:srgbClr val="0000FF"/>
                </a:solidFill>
                <a:latin typeface="Times New Roman" pitchFamily="18" charset="0"/>
              </a:rPr>
              <a:t>Рівносторонній трикутник</a:t>
            </a:r>
            <a:br>
              <a:rPr lang="ru-RU" sz="3200" b="1" smtClean="0">
                <a:solidFill>
                  <a:srgbClr val="0000FF"/>
                </a:solidFill>
                <a:latin typeface="Times New Roman" pitchFamily="18" charset="0"/>
              </a:rPr>
            </a:br>
            <a:endParaRPr lang="ru-RU" sz="3200" b="1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696200" cy="44338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sz="2400" dirty="0" smtClean="0">
                <a:latin typeface="Times New Roman" pitchFamily="18" charset="0"/>
              </a:rPr>
              <a:t>Трикутник називається рівностороннім (правильним), якщо…</a:t>
            </a:r>
          </a:p>
          <a:p>
            <a:pPr eaLnBrk="1" hangingPunct="1">
              <a:buFontTx/>
              <a:buNone/>
            </a:pPr>
            <a:endParaRPr lang="uk-UA" sz="2400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uk-UA" sz="2400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uk-UA" sz="2400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uk-UA" sz="2400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Властивості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рівностороннього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трикутника</a:t>
            </a:r>
            <a:endParaRPr lang="ru-RU" sz="24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</a:rPr>
              <a:t>1.</a:t>
            </a:r>
            <a:r>
              <a:rPr lang="ru-RU" sz="1800" dirty="0" smtClean="0">
                <a:latin typeface="Times New Roman" pitchFamily="18" charset="0"/>
              </a:rPr>
              <a:t> У </a:t>
            </a:r>
            <a:r>
              <a:rPr lang="ru-RU" sz="1800" dirty="0" err="1" smtClean="0">
                <a:latin typeface="Times New Roman" pitchFamily="18" charset="0"/>
              </a:rPr>
              <a:t>рівносторонньому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трикутнику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всі</a:t>
            </a:r>
            <a:r>
              <a:rPr lang="ru-RU" sz="1800" dirty="0" smtClean="0">
                <a:latin typeface="Times New Roman" pitchFamily="18" charset="0"/>
              </a:rPr>
              <a:t> кути ...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</a:rPr>
              <a:t>2.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Будь-яка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медіана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рівностороннього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трикутника</a:t>
            </a:r>
            <a:endParaRPr lang="ru-RU" sz="1800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є</a:t>
            </a:r>
            <a:r>
              <a:rPr lang="ru-RU" sz="1800" dirty="0" smtClean="0">
                <a:latin typeface="Times New Roman" pitchFamily="18" charset="0"/>
              </a:rPr>
              <a:t>…</a:t>
            </a:r>
          </a:p>
          <a:p>
            <a:pPr>
              <a:spcBef>
                <a:spcPct val="50000"/>
              </a:spcBef>
              <a:buFontTx/>
              <a:buNone/>
            </a:pPr>
            <a:endParaRPr lang="ru-RU" sz="18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2000" dirty="0" smtClean="0">
              <a:latin typeface="Times New Roman" pitchFamily="18" charset="0"/>
            </a:endParaRPr>
          </a:p>
        </p:txBody>
      </p:sp>
      <p:pic>
        <p:nvPicPr>
          <p:cNvPr id="4301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1628775"/>
            <a:ext cx="2319338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4076700"/>
            <a:ext cx="231933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>
          <a:xfrm>
            <a:off x="785786" y="142852"/>
            <a:ext cx="7696200" cy="523857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buFontTx/>
              <a:buNone/>
            </a:pPr>
            <a:r>
              <a:rPr lang="uk-UA" sz="2800" b="1" dirty="0" smtClean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             Ознаки рівності трикутників</a:t>
            </a:r>
            <a:endParaRPr lang="ru-RU" sz="2800" b="1" dirty="0" smtClean="0">
              <a:ln w="11430"/>
              <a:solidFill>
                <a:srgbClr val="00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0" y="836613"/>
            <a:ext cx="2233613" cy="36718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b="1">
                <a:solidFill>
                  <a:srgbClr val="FF3300"/>
                </a:solidFill>
                <a:latin typeface="Times New Roman" pitchFamily="18" charset="0"/>
              </a:rPr>
              <a:t>І ознака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(за двома сторонами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 і кутом між ними)</a:t>
            </a:r>
          </a:p>
          <a:p>
            <a:pPr algn="ctr"/>
            <a:endParaRPr lang="uk-UA" sz="1600" b="1" i="1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ru-RU" sz="1600">
              <a:latin typeface="Times New Roman" pitchFamily="18" charset="0"/>
            </a:endParaRPr>
          </a:p>
        </p:txBody>
      </p:sp>
      <p:pic>
        <p:nvPicPr>
          <p:cNvPr id="4403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133600"/>
            <a:ext cx="1944687" cy="152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4037" name="Rectangle 11"/>
          <p:cNvSpPr>
            <a:spLocks noChangeArrowheads="1"/>
          </p:cNvSpPr>
          <p:nvPr/>
        </p:nvSpPr>
        <p:spPr bwMode="auto">
          <a:xfrm>
            <a:off x="2195513" y="1484313"/>
            <a:ext cx="2233612" cy="36718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b="1">
                <a:solidFill>
                  <a:srgbClr val="FF3300"/>
                </a:solidFill>
                <a:latin typeface="Times New Roman" pitchFamily="18" charset="0"/>
              </a:rPr>
              <a:t>ІІ ознака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(за  стороною і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 двома прилеглими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кутами)</a:t>
            </a:r>
          </a:p>
          <a:p>
            <a:pPr algn="ctr"/>
            <a:endParaRPr lang="uk-UA" sz="1600" b="1" i="1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ru-RU" sz="1600">
              <a:latin typeface="Times New Roman" pitchFamily="18" charset="0"/>
            </a:endParaRPr>
          </a:p>
        </p:txBody>
      </p:sp>
      <p:pic>
        <p:nvPicPr>
          <p:cNvPr id="44038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3141663"/>
            <a:ext cx="2016125" cy="129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4039" name="Rectangle 14"/>
          <p:cNvSpPr>
            <a:spLocks noChangeArrowheads="1"/>
          </p:cNvSpPr>
          <p:nvPr/>
        </p:nvSpPr>
        <p:spPr bwMode="auto">
          <a:xfrm>
            <a:off x="4427538" y="2205038"/>
            <a:ext cx="2233612" cy="36718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b="1">
                <a:solidFill>
                  <a:srgbClr val="FF3300"/>
                </a:solidFill>
                <a:latin typeface="Times New Roman" pitchFamily="18" charset="0"/>
              </a:rPr>
              <a:t>ІІІ ознака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(за трьома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сторонами )</a:t>
            </a:r>
          </a:p>
          <a:p>
            <a:pPr algn="ctr"/>
            <a:endParaRPr lang="uk-UA" sz="1600" b="1" i="1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ru-RU" sz="1600">
              <a:latin typeface="Times New Roman" pitchFamily="18" charset="0"/>
            </a:endParaRPr>
          </a:p>
        </p:txBody>
      </p:sp>
      <p:pic>
        <p:nvPicPr>
          <p:cNvPr id="44040" name="Picture 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3716338"/>
            <a:ext cx="2087562" cy="14398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4041" name="Rectangle 17"/>
          <p:cNvSpPr>
            <a:spLocks noChangeArrowheads="1"/>
          </p:cNvSpPr>
          <p:nvPr/>
        </p:nvSpPr>
        <p:spPr bwMode="auto">
          <a:xfrm>
            <a:off x="6715140" y="2714620"/>
            <a:ext cx="2233612" cy="30765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uk-UA" sz="1600" b="1" dirty="0" smtClean="0">
              <a:solidFill>
                <a:srgbClr val="FF3300"/>
              </a:solidFill>
              <a:latin typeface="Times New Roman" pitchFamily="18" charset="0"/>
            </a:endParaRPr>
          </a:p>
          <a:p>
            <a:pPr algn="ctr"/>
            <a:r>
              <a:rPr lang="uk-UA" sz="1600" b="1" dirty="0" smtClean="0">
                <a:solidFill>
                  <a:srgbClr val="FF3300"/>
                </a:solidFill>
                <a:latin typeface="Times New Roman" pitchFamily="18" charset="0"/>
              </a:rPr>
              <a:t>І</a:t>
            </a:r>
            <a:r>
              <a:rPr lang="en-US" sz="1600" b="1" dirty="0">
                <a:solidFill>
                  <a:srgbClr val="FF3300"/>
                </a:solidFill>
                <a:latin typeface="Times New Roman" pitchFamily="18" charset="0"/>
              </a:rPr>
              <a:t>V</a:t>
            </a:r>
            <a:r>
              <a:rPr lang="uk-UA" sz="1600" b="1" dirty="0">
                <a:solidFill>
                  <a:srgbClr val="FF3300"/>
                </a:solidFill>
                <a:latin typeface="Times New Roman" pitchFamily="18" charset="0"/>
              </a:rPr>
              <a:t> ознака</a:t>
            </a:r>
          </a:p>
          <a:p>
            <a:pPr algn="ctr"/>
            <a:r>
              <a:rPr lang="uk-UA" sz="1600" b="1" i="1" dirty="0">
                <a:latin typeface="Times New Roman" pitchFamily="18" charset="0"/>
              </a:rPr>
              <a:t>(за двома сторонами</a:t>
            </a:r>
          </a:p>
          <a:p>
            <a:pPr algn="ctr"/>
            <a:r>
              <a:rPr lang="uk-UA" sz="1600" b="1" i="1" dirty="0">
                <a:latin typeface="Times New Roman" pitchFamily="18" charset="0"/>
              </a:rPr>
              <a:t>і кутом не між</a:t>
            </a:r>
          </a:p>
          <a:p>
            <a:pPr algn="ctr"/>
            <a:r>
              <a:rPr lang="uk-UA" sz="1600" b="1" i="1" dirty="0">
                <a:latin typeface="Times New Roman" pitchFamily="18" charset="0"/>
              </a:rPr>
              <a:t>ними  )</a:t>
            </a:r>
          </a:p>
          <a:p>
            <a:pPr algn="ctr"/>
            <a:endParaRPr lang="uk-UA" sz="1600" b="1" i="1" dirty="0">
              <a:latin typeface="Times New Roman" pitchFamily="18" charset="0"/>
            </a:endParaRPr>
          </a:p>
          <a:p>
            <a:pPr algn="ctr"/>
            <a:endParaRPr lang="uk-UA" sz="1600" dirty="0">
              <a:latin typeface="Times New Roman" pitchFamily="18" charset="0"/>
            </a:endParaRPr>
          </a:p>
          <a:p>
            <a:pPr algn="ctr"/>
            <a:endParaRPr lang="uk-UA" sz="1600" dirty="0">
              <a:latin typeface="Times New Roman" pitchFamily="18" charset="0"/>
            </a:endParaRPr>
          </a:p>
          <a:p>
            <a:pPr algn="ctr"/>
            <a:endParaRPr lang="uk-UA" sz="1600" dirty="0">
              <a:latin typeface="Times New Roman" pitchFamily="18" charset="0"/>
            </a:endParaRPr>
          </a:p>
          <a:p>
            <a:pPr algn="ctr"/>
            <a:endParaRPr lang="uk-UA" sz="1600" dirty="0">
              <a:latin typeface="Times New Roman" pitchFamily="18" charset="0"/>
            </a:endParaRPr>
          </a:p>
          <a:p>
            <a:pPr algn="ctr"/>
            <a:endParaRPr lang="uk-UA" sz="1600" dirty="0">
              <a:latin typeface="Times New Roman" pitchFamily="18" charset="0"/>
            </a:endParaRPr>
          </a:p>
          <a:p>
            <a:pPr algn="ctr"/>
            <a:endParaRPr lang="uk-UA" sz="1600" dirty="0">
              <a:latin typeface="Times New Roman" pitchFamily="18" charset="0"/>
            </a:endParaRPr>
          </a:p>
          <a:p>
            <a:pPr algn="ctr"/>
            <a:endParaRPr lang="uk-UA" sz="1600" dirty="0">
              <a:latin typeface="Times New Roman" pitchFamily="18" charset="0"/>
            </a:endParaRPr>
          </a:p>
          <a:p>
            <a:pPr algn="ctr"/>
            <a:endParaRPr lang="ru-RU" sz="1600" dirty="0">
              <a:latin typeface="Times New Roman" pitchFamily="18" charset="0"/>
            </a:endParaRPr>
          </a:p>
        </p:txBody>
      </p:sp>
      <p:sp>
        <p:nvSpPr>
          <p:cNvPr id="44042" name="AutoShape 18"/>
          <p:cNvSpPr>
            <a:spLocks noChangeArrowheads="1"/>
          </p:cNvSpPr>
          <p:nvPr/>
        </p:nvSpPr>
        <p:spPr bwMode="auto">
          <a:xfrm>
            <a:off x="7019925" y="4292600"/>
            <a:ext cx="647700" cy="1295400"/>
          </a:xfrm>
          <a:prstGeom prst="triangle">
            <a:avLst>
              <a:gd name="adj" fmla="val 50000"/>
            </a:avLst>
          </a:prstGeom>
          <a:solidFill>
            <a:srgbClr val="FFF7A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44043" name="AutoShape 19"/>
          <p:cNvSpPr>
            <a:spLocks noChangeArrowheads="1"/>
          </p:cNvSpPr>
          <p:nvPr/>
        </p:nvSpPr>
        <p:spPr bwMode="auto">
          <a:xfrm>
            <a:off x="7740650" y="4292600"/>
            <a:ext cx="647700" cy="1295400"/>
          </a:xfrm>
          <a:prstGeom prst="triangle">
            <a:avLst>
              <a:gd name="adj" fmla="val 50000"/>
            </a:avLst>
          </a:prstGeom>
          <a:solidFill>
            <a:srgbClr val="FFF7A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44044" name="Line 20"/>
          <p:cNvSpPr>
            <a:spLocks noChangeShapeType="1"/>
          </p:cNvSpPr>
          <p:nvPr/>
        </p:nvSpPr>
        <p:spPr bwMode="auto">
          <a:xfrm>
            <a:off x="7092950" y="4941888"/>
            <a:ext cx="14287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5" name="Line 21"/>
          <p:cNvSpPr>
            <a:spLocks noChangeShapeType="1"/>
          </p:cNvSpPr>
          <p:nvPr/>
        </p:nvSpPr>
        <p:spPr bwMode="auto">
          <a:xfrm>
            <a:off x="7812088" y="486886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6" name="Line 22"/>
          <p:cNvSpPr>
            <a:spLocks noChangeShapeType="1"/>
          </p:cNvSpPr>
          <p:nvPr/>
        </p:nvSpPr>
        <p:spPr bwMode="auto">
          <a:xfrm flipH="1">
            <a:off x="7380288" y="4797425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7" name="Line 23"/>
          <p:cNvSpPr>
            <a:spLocks noChangeShapeType="1"/>
          </p:cNvSpPr>
          <p:nvPr/>
        </p:nvSpPr>
        <p:spPr bwMode="auto">
          <a:xfrm flipH="1">
            <a:off x="8172450" y="4797425"/>
            <a:ext cx="714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8" name="Line 24"/>
          <p:cNvSpPr>
            <a:spLocks noChangeShapeType="1"/>
          </p:cNvSpPr>
          <p:nvPr/>
        </p:nvSpPr>
        <p:spPr bwMode="auto">
          <a:xfrm flipH="1">
            <a:off x="7451725" y="4941888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9" name="Line 25"/>
          <p:cNvSpPr>
            <a:spLocks noChangeShapeType="1"/>
          </p:cNvSpPr>
          <p:nvPr/>
        </p:nvSpPr>
        <p:spPr bwMode="auto">
          <a:xfrm flipH="1">
            <a:off x="8243888" y="4941888"/>
            <a:ext cx="730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50" name="Line 28"/>
          <p:cNvSpPr>
            <a:spLocks noChangeShapeType="1"/>
          </p:cNvSpPr>
          <p:nvPr/>
        </p:nvSpPr>
        <p:spPr bwMode="auto">
          <a:xfrm flipH="1">
            <a:off x="7524750" y="5445125"/>
            <a:ext cx="714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51" name="Line 29"/>
          <p:cNvSpPr>
            <a:spLocks noChangeShapeType="1"/>
          </p:cNvSpPr>
          <p:nvPr/>
        </p:nvSpPr>
        <p:spPr bwMode="auto">
          <a:xfrm flipH="1">
            <a:off x="8243888" y="5445125"/>
            <a:ext cx="730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52" name="TextBox 21"/>
          <p:cNvSpPr txBox="1">
            <a:spLocks noChangeArrowheads="1"/>
          </p:cNvSpPr>
          <p:nvPr/>
        </p:nvSpPr>
        <p:spPr bwMode="auto">
          <a:xfrm>
            <a:off x="7143750" y="5929313"/>
            <a:ext cx="1500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ДОВЕДІТЬ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1785926"/>
            <a:ext cx="7702550" cy="2357454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uk-UA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  <a:t>Майстер-клас</a:t>
            </a:r>
            <a:br>
              <a:rPr lang="uk-UA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</a:br>
            <a:r>
              <a:rPr lang="uk-UA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  <a:t/>
            </a:r>
            <a:br>
              <a:rPr lang="uk-UA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</a:br>
            <a:r>
              <a:rPr lang="uk-UA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  <a:t>Акт</a:t>
            </a:r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  <a:t>ив</a:t>
            </a:r>
            <a:r>
              <a:rPr lang="uk-UA" sz="40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  <a:t>ізація</a:t>
            </a:r>
            <a:r>
              <a:rPr lang="uk-UA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  <a:t> навчальної діяльності учнів на уроках математики</a:t>
            </a:r>
            <a:endParaRPr lang="ru-RU" sz="4000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38" y="285728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Ужгородська загальноосвітня школа І-ІІІ ступенів №8 </a:t>
            </a:r>
          </a:p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Ужгородської  міської ради </a:t>
            </a:r>
          </a:p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Закарпатської області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43636" y="457200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Вчителя математики </a:t>
            </a:r>
            <a:r>
              <a:rPr lang="uk-UA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Кушнірової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А. В.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3174" y="5929330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Ужгород - 2015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214290"/>
            <a:ext cx="6870700" cy="6477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uk-UA" sz="2800" b="1" dirty="0" smtClean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Тренувальні вправи</a:t>
            </a:r>
            <a:endParaRPr lang="ru-RU" b="1" dirty="0" smtClean="0">
              <a:ln w="11430"/>
              <a:solidFill>
                <a:srgbClr val="00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413"/>
            <a:ext cx="8029604" cy="40179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1800" dirty="0" smtClean="0">
                <a:latin typeface="Times New Roman" pitchFamily="18" charset="0"/>
              </a:rPr>
              <a:t>АВС =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1800" dirty="0" smtClean="0">
                <a:latin typeface="Times New Roman" pitchFamily="18" charset="0"/>
              </a:rPr>
              <a:t>ВА</a:t>
            </a:r>
            <a:r>
              <a:rPr lang="en-US" sz="1800" dirty="0" smtClean="0">
                <a:latin typeface="Times New Roman" pitchFamily="18" charset="0"/>
              </a:rPr>
              <a:t>D</a:t>
            </a:r>
            <a:r>
              <a:rPr lang="uk-UA" sz="1800" dirty="0" smtClean="0">
                <a:latin typeface="Times New Roman" pitchFamily="18" charset="0"/>
              </a:rPr>
              <a:t>. Їх сторони А</a:t>
            </a:r>
            <a:r>
              <a:rPr lang="en-US" sz="1800" dirty="0" smtClean="0">
                <a:latin typeface="Times New Roman" pitchFamily="18" charset="0"/>
              </a:rPr>
              <a:t>D</a:t>
            </a:r>
            <a:r>
              <a:rPr lang="uk-UA" sz="1800" dirty="0" smtClean="0">
                <a:latin typeface="Times New Roman" pitchFamily="18" charset="0"/>
              </a:rPr>
              <a:t> і ВС перетинаються в точці О, яка є їх 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uk-UA" sz="1800" dirty="0" smtClean="0">
                <a:latin typeface="Times New Roman" pitchFamily="18" charset="0"/>
              </a:rPr>
              <a:t>                                              серединою. Довести, що трикутник АОС 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uk-UA" sz="1800" dirty="0" smtClean="0">
                <a:latin typeface="Times New Roman" pitchFamily="18" charset="0"/>
              </a:rPr>
              <a:t>                                              дорівнює трикутнику ВО</a:t>
            </a:r>
            <a:r>
              <a:rPr lang="en-US" sz="1800" dirty="0" smtClean="0">
                <a:latin typeface="Times New Roman" pitchFamily="18" charset="0"/>
              </a:rPr>
              <a:t>D</a:t>
            </a:r>
            <a:r>
              <a:rPr lang="uk-UA" sz="1800" dirty="0" smtClean="0">
                <a:latin typeface="Times New Roman" pitchFamily="18" charset="0"/>
              </a:rPr>
              <a:t>.(Довести  двома  </a:t>
            </a:r>
          </a:p>
          <a:p>
            <a:pPr marL="609600" indent="-609600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uk-UA" sz="1800" dirty="0" smtClean="0">
                <a:latin typeface="Times New Roman" pitchFamily="18" charset="0"/>
              </a:rPr>
              <a:t>                                              способами)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ru-RU" sz="1800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ru-RU" sz="1800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2.У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1800" dirty="0" smtClean="0">
                <a:latin typeface="Times New Roman" pitchFamily="18" charset="0"/>
              </a:rPr>
              <a:t>АВС точка М - середина </a:t>
            </a:r>
            <a:r>
              <a:rPr lang="ru-RU" sz="1800" dirty="0" err="1" smtClean="0">
                <a:latin typeface="Times New Roman" pitchFamily="18" charset="0"/>
              </a:rPr>
              <a:t>сторони</a:t>
            </a:r>
            <a:r>
              <a:rPr lang="ru-RU" sz="1800" dirty="0" smtClean="0">
                <a:latin typeface="Times New Roman" pitchFamily="18" charset="0"/>
              </a:rPr>
              <a:t> АВ. </a:t>
            </a:r>
            <a:r>
              <a:rPr lang="ru-RU" sz="1800" dirty="0" err="1" smtClean="0">
                <a:latin typeface="Times New Roman" pitchFamily="18" charset="0"/>
              </a:rPr>
              <a:t>Від</a:t>
            </a:r>
            <a:r>
              <a:rPr lang="ru-RU" sz="1800" dirty="0" smtClean="0">
                <a:latin typeface="Times New Roman" pitchFamily="18" charset="0"/>
              </a:rPr>
              <a:t> точки М на </a:t>
            </a:r>
            <a:r>
              <a:rPr lang="ru-RU" sz="1800" dirty="0" err="1" smtClean="0">
                <a:latin typeface="Times New Roman" pitchFamily="18" charset="0"/>
              </a:rPr>
              <a:t>промені</a:t>
            </a:r>
            <a:r>
              <a:rPr lang="ru-RU" sz="1800" dirty="0" smtClean="0">
                <a:latin typeface="Times New Roman" pitchFamily="18" charset="0"/>
              </a:rPr>
              <a:t> СМ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                                              </a:t>
            </a:r>
            <a:r>
              <a:rPr lang="ru-RU" sz="1800" dirty="0" err="1" smtClean="0">
                <a:latin typeface="Times New Roman" pitchFamily="18" charset="0"/>
              </a:rPr>
              <a:t>відкладений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відрізок</a:t>
            </a:r>
            <a:r>
              <a:rPr lang="ru-RU" sz="1800" dirty="0" smtClean="0">
                <a:latin typeface="Times New Roman" pitchFamily="18" charset="0"/>
              </a:rPr>
              <a:t> МК = СМ. </a:t>
            </a:r>
            <a:r>
              <a:rPr lang="ru-RU" sz="1800" dirty="0" err="1" smtClean="0">
                <a:latin typeface="Times New Roman" pitchFamily="18" charset="0"/>
              </a:rPr>
              <a:t>Знайти</a:t>
            </a:r>
            <a:r>
              <a:rPr lang="ru-RU" sz="1800" dirty="0" smtClean="0">
                <a:latin typeface="Times New Roman" pitchFamily="18" charset="0"/>
              </a:rPr>
              <a:t> ВС, 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                                              </a:t>
            </a:r>
            <a:r>
              <a:rPr lang="ru-RU" sz="1800" dirty="0" err="1" smtClean="0">
                <a:latin typeface="Times New Roman" pitchFamily="18" charset="0"/>
              </a:rPr>
              <a:t>якщо</a:t>
            </a:r>
            <a:r>
              <a:rPr lang="ru-RU" sz="1800" dirty="0" smtClean="0">
                <a:latin typeface="Times New Roman" pitchFamily="18" charset="0"/>
              </a:rPr>
              <a:t> АК = 7,2см. 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dirty="0" smtClean="0">
              <a:solidFill>
                <a:srgbClr val="FF330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dirty="0" smtClean="0">
              <a:solidFill>
                <a:srgbClr val="FF330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ru-RU" sz="1800" dirty="0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sz="1800" dirty="0" smtClean="0">
              <a:latin typeface="Times New Roman" pitchFamily="18" charset="0"/>
            </a:endParaRPr>
          </a:p>
        </p:txBody>
      </p:sp>
      <p:pic>
        <p:nvPicPr>
          <p:cNvPr id="4506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85926"/>
            <a:ext cx="1728788" cy="15462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506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143380"/>
            <a:ext cx="2170712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ъект 2"/>
          <p:cNvSpPr>
            <a:spLocks noGrp="1"/>
          </p:cNvSpPr>
          <p:nvPr>
            <p:ph idx="4294967295"/>
          </p:nvPr>
        </p:nvSpPr>
        <p:spPr>
          <a:xfrm>
            <a:off x="285720" y="214290"/>
            <a:ext cx="8429684" cy="1292225"/>
          </a:xfrm>
        </p:spPr>
        <p:txBody>
          <a:bodyPr/>
          <a:lstStyle/>
          <a:p>
            <a:pPr marL="547688" indent="-411163" algn="just" eaLnBrk="1" hangingPunct="1">
              <a:buNone/>
            </a:pPr>
            <a:r>
              <a:rPr lang="ru-RU" sz="2800" dirty="0" err="1" smtClean="0">
                <a:solidFill>
                  <a:srgbClr val="7030A0"/>
                </a:solidFill>
                <a:latin typeface="Comic Sans MS" pitchFamily="66" charset="0"/>
              </a:rPr>
              <a:t>Учні</a:t>
            </a: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Comic Sans MS" pitchFamily="66" charset="0"/>
              </a:rPr>
              <a:t>розв’язують</a:t>
            </a: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Comic Sans MS" pitchFamily="66" charset="0"/>
              </a:rPr>
              <a:t>кросворд</a:t>
            </a: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  <a:t>, в </a:t>
            </a:r>
            <a:r>
              <a:rPr lang="ru-RU" sz="2800" dirty="0" err="1" smtClean="0">
                <a:solidFill>
                  <a:srgbClr val="7030A0"/>
                </a:solidFill>
                <a:latin typeface="Comic Sans MS" pitchFamily="66" charset="0"/>
              </a:rPr>
              <a:t>якому</a:t>
            </a: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  <a:t>  </a:t>
            </a:r>
            <a:r>
              <a:rPr lang="ru-RU" sz="2800" dirty="0" err="1" smtClean="0">
                <a:solidFill>
                  <a:srgbClr val="7030A0"/>
                </a:solidFill>
                <a:latin typeface="Comic Sans MS" pitchFamily="66" charset="0"/>
              </a:rPr>
              <a:t>з’являється</a:t>
            </a: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  <a:t> тема уроку - «ТРИКУТНИК».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471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28775"/>
            <a:ext cx="4649788" cy="39608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4787900" y="1357299"/>
            <a:ext cx="424815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solidFill>
                  <a:srgbClr val="7030A0"/>
                </a:solidFill>
                <a:latin typeface="Arial" charset="0"/>
              </a:rPr>
              <a:t>Питання</a:t>
            </a:r>
            <a:r>
              <a:rPr lang="ru-RU" sz="2400" dirty="0">
                <a:solidFill>
                  <a:srgbClr val="7030A0"/>
                </a:solidFill>
                <a:latin typeface="Arial" charset="0"/>
              </a:rPr>
              <a:t> до </a:t>
            </a:r>
            <a:r>
              <a:rPr lang="ru-RU" sz="2400" dirty="0" err="1">
                <a:solidFill>
                  <a:srgbClr val="7030A0"/>
                </a:solidFill>
                <a:latin typeface="Arial" charset="0"/>
              </a:rPr>
              <a:t>кросворду</a:t>
            </a:r>
            <a:r>
              <a:rPr lang="ru-RU" dirty="0">
                <a:solidFill>
                  <a:srgbClr val="FFFF00"/>
                </a:solidFill>
                <a:latin typeface="Arial" charset="0"/>
              </a:rPr>
              <a:t>: </a:t>
            </a:r>
            <a:endParaRPr lang="ru-RU" dirty="0" smtClean="0">
              <a:solidFill>
                <a:srgbClr val="FFFF00"/>
              </a:solidFill>
              <a:latin typeface="Arial" charset="0"/>
            </a:endParaRPr>
          </a:p>
          <a:p>
            <a:endParaRPr lang="ru-RU" dirty="0">
              <a:solidFill>
                <a:srgbClr val="FFFF00"/>
              </a:solidFill>
              <a:latin typeface="Arial" charset="0"/>
            </a:endParaRPr>
          </a:p>
          <a:p>
            <a:r>
              <a:rPr lang="ru-RU" dirty="0">
                <a:latin typeface="Arial" charset="0"/>
              </a:rPr>
              <a:t>1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.  В 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геометрії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її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доводять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. 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2. 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Одиниця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вимірювання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кутів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. 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3.  Кут,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міра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якого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більша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за 90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º 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але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менша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ніж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180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º. </a:t>
            </a:r>
          </a:p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4. 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Вони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є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 в 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квадраті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кімнаті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. 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5.  Сума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їх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дорівнює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180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º 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та вони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мають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спільну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сторону. 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6.  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сьомому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вона - алгебра та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геометрія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,  у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першому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-…? </a:t>
            </a:r>
          </a:p>
        </p:txBody>
      </p:sp>
      <p:sp>
        <p:nvSpPr>
          <p:cNvPr id="47109" name="TextBox 5"/>
          <p:cNvSpPr txBox="1">
            <a:spLocks noChangeArrowheads="1"/>
          </p:cNvSpPr>
          <p:nvPr/>
        </p:nvSpPr>
        <p:spPr bwMode="auto">
          <a:xfrm>
            <a:off x="4745038" y="4581525"/>
            <a:ext cx="43989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Arial" charset="0"/>
              </a:rPr>
              <a:t>7.  За </a:t>
            </a:r>
            <a:r>
              <a:rPr lang="ru-RU" dirty="0" err="1">
                <a:latin typeface="Arial" charset="0"/>
              </a:rPr>
              <a:t>її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допомогою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будують</a:t>
            </a:r>
            <a:r>
              <a:rPr lang="ru-RU" dirty="0">
                <a:latin typeface="Arial" charset="0"/>
              </a:rPr>
              <a:t>  </a:t>
            </a:r>
            <a:r>
              <a:rPr lang="ru-RU" dirty="0" err="1">
                <a:latin typeface="Arial" charset="0"/>
              </a:rPr>
              <a:t>відрізки</a:t>
            </a:r>
            <a:r>
              <a:rPr lang="ru-RU" dirty="0">
                <a:latin typeface="Arial" charset="0"/>
              </a:rPr>
              <a:t>. </a:t>
            </a:r>
          </a:p>
          <a:p>
            <a:r>
              <a:rPr lang="ru-RU" dirty="0">
                <a:latin typeface="Arial" charset="0"/>
              </a:rPr>
              <a:t>8.  Кут </a:t>
            </a:r>
            <a:r>
              <a:rPr lang="ru-RU" dirty="0" err="1">
                <a:latin typeface="Arial" charset="0"/>
              </a:rPr>
              <a:t>мірою</a:t>
            </a:r>
            <a:r>
              <a:rPr lang="ru-RU" dirty="0">
                <a:latin typeface="Arial" charset="0"/>
              </a:rPr>
              <a:t> 90</a:t>
            </a:r>
            <a:r>
              <a:rPr lang="en-US" dirty="0">
                <a:latin typeface="Arial" charset="0"/>
              </a:rPr>
              <a:t>º. </a:t>
            </a:r>
          </a:p>
          <a:p>
            <a:r>
              <a:rPr lang="en-US" dirty="0">
                <a:latin typeface="Arial" charset="0"/>
              </a:rPr>
              <a:t>9.  </a:t>
            </a:r>
            <a:r>
              <a:rPr lang="ru-RU" dirty="0" err="1">
                <a:latin typeface="Arial" charset="0"/>
              </a:rPr>
              <a:t>Він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допомагає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побудувати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прямий</a:t>
            </a:r>
            <a:r>
              <a:rPr lang="ru-RU" dirty="0">
                <a:latin typeface="Arial" charset="0"/>
              </a:rPr>
              <a:t> кут.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28662" y="214290"/>
            <a:ext cx="7586690" cy="1143000"/>
          </a:xfrm>
        </p:spPr>
        <p:txBody>
          <a:bodyPr anchor="ctr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37160" eaLnBrk="1" fontAlgn="auto" hangingPunct="1">
              <a:spcAft>
                <a:spcPts val="0"/>
              </a:spcAft>
              <a:defRPr/>
            </a:pPr>
            <a:r>
              <a:rPr lang="ru-RU" sz="3600" b="1" kern="1200" dirty="0" err="1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Розважально-пізнавальна</a:t>
            </a:r>
            <a:r>
              <a:rPr lang="ru-RU" sz="3600" b="1" kern="1200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3600" b="1" kern="1200" dirty="0" err="1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хвилинка</a:t>
            </a:r>
            <a:r>
              <a:rPr lang="ru-RU" sz="3600" b="1" kern="1200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br>
              <a:rPr lang="ru-RU" sz="3600" b="1" kern="1200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b="1" kern="1200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 </a:t>
            </a:r>
            <a:r>
              <a:rPr lang="ru-RU" sz="3600" b="1" kern="1200" dirty="0" err="1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вірш</a:t>
            </a:r>
            <a:r>
              <a:rPr lang="ru-RU" sz="3600" b="1" kern="1200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про </a:t>
            </a:r>
            <a:r>
              <a:rPr lang="ru-RU" sz="3600" b="1" kern="1200" dirty="0" err="1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види</a:t>
            </a:r>
            <a:r>
              <a:rPr lang="ru-RU" sz="3600" b="1" kern="1200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kern="1200" dirty="0" err="1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трикутників</a:t>
            </a:r>
            <a:r>
              <a:rPr lang="ru-RU" sz="3600" b="1" kern="1200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). </a:t>
            </a:r>
            <a:endParaRPr lang="ru-RU" sz="4100" b="1" kern="1200" dirty="0">
              <a:ln w="11430"/>
              <a:solidFill>
                <a:srgbClr val="00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85786" y="1828800"/>
            <a:ext cx="6910414" cy="3657600"/>
          </a:xfrm>
        </p:spPr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36525" indent="0" algn="ctr" eaLnBrk="1" hangingPunct="1">
              <a:buFontTx/>
              <a:buNone/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трикутником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зовуся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Трьома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кутами я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горжуся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Коли вони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гострі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тоді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я – </a:t>
            </a:r>
            <a:r>
              <a:rPr lang="ru-RU" b="1" i="1" dirty="0" err="1" smtClean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гострокутний</a:t>
            </a:r>
            <a:r>
              <a:rPr lang="ru-RU" b="1" dirty="0" smtClean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Коли один 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них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тупий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</a:t>
            </a:r>
          </a:p>
          <a:p>
            <a:pPr marL="136525" indent="0" algn="ctr">
              <a:buNone/>
              <a:defRPr/>
            </a:pP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тоді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я – </a:t>
            </a:r>
            <a:r>
              <a:rPr lang="ru-RU" b="1" i="1" dirty="0" err="1" smtClean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тупокутний</a:t>
            </a:r>
            <a:r>
              <a:rPr lang="ru-RU" b="1" i="1" dirty="0" smtClean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Коли один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прямий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я  маю, 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 </a:t>
            </a:r>
            <a:r>
              <a:rPr lang="ru-RU" b="1" i="1" dirty="0" err="1" smtClean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прямокутним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величаюсь.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142852"/>
            <a:ext cx="7515252" cy="1143000"/>
          </a:xfrm>
        </p:spPr>
        <p:txBody>
          <a:bodyPr anchor="ctr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100" b="1" kern="1200" dirty="0" err="1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Засвоєння</a:t>
            </a:r>
            <a:r>
              <a:rPr lang="ru-RU" sz="4100" b="1" kern="1200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нового </a:t>
            </a:r>
            <a:r>
              <a:rPr lang="ru-RU" sz="4100" b="1" kern="1200" dirty="0" err="1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матеріалу</a:t>
            </a:r>
            <a:r>
              <a:rPr lang="ru-RU" sz="4100" b="1" kern="1200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br>
              <a:rPr lang="ru-RU" sz="4100" b="1" kern="1200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100" b="1" kern="1200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Робота в </a:t>
            </a:r>
            <a:r>
              <a:rPr lang="ru-RU" sz="4100" b="1" kern="1200" dirty="0" err="1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групах</a:t>
            </a:r>
            <a:r>
              <a:rPr lang="ru-RU" sz="4100" b="1" kern="1200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9155" name="Объект 2"/>
          <p:cNvSpPr>
            <a:spLocks noGrp="1"/>
          </p:cNvSpPr>
          <p:nvPr>
            <p:ph idx="4294967295"/>
          </p:nvPr>
        </p:nvSpPr>
        <p:spPr>
          <a:xfrm>
            <a:off x="428596" y="1357298"/>
            <a:ext cx="8429652" cy="1000132"/>
          </a:xfrm>
        </p:spPr>
        <p:txBody>
          <a:bodyPr>
            <a:noAutofit/>
          </a:bodyPr>
          <a:lstStyle/>
          <a:p>
            <a:pPr marL="547688" indent="-411163" algn="just" eaLnBrk="1" hangingPunct="1"/>
            <a:r>
              <a:rPr lang="ru-RU" sz="2000" dirty="0" err="1" smtClean="0"/>
              <a:t>Клас</a:t>
            </a:r>
            <a:r>
              <a:rPr lang="ru-RU" sz="2000" dirty="0" smtClean="0"/>
              <a:t> </a:t>
            </a:r>
            <a:r>
              <a:rPr lang="ru-RU" sz="2000" dirty="0" err="1" smtClean="0"/>
              <a:t>поділений</a:t>
            </a:r>
            <a:r>
              <a:rPr lang="ru-RU" sz="2000" dirty="0" smtClean="0"/>
              <a:t>  на  </a:t>
            </a:r>
            <a:r>
              <a:rPr lang="ru-RU" sz="2000" dirty="0" err="1" smtClean="0"/>
              <a:t>групи</a:t>
            </a:r>
            <a:r>
              <a:rPr lang="ru-RU" sz="2000" dirty="0" smtClean="0"/>
              <a:t> за  </a:t>
            </a:r>
            <a:r>
              <a:rPr lang="ru-RU" sz="2000" dirty="0" err="1" smtClean="0"/>
              <a:t>рівнями</a:t>
            </a:r>
            <a:r>
              <a:rPr lang="ru-RU" sz="2000" dirty="0" smtClean="0"/>
              <a:t>  </a:t>
            </a:r>
            <a:r>
              <a:rPr lang="ru-RU" sz="2000" dirty="0" err="1" smtClean="0"/>
              <a:t>навчальних</a:t>
            </a:r>
            <a:r>
              <a:rPr lang="ru-RU" sz="2000" dirty="0" smtClean="0"/>
              <a:t>  </a:t>
            </a:r>
            <a:r>
              <a:rPr lang="ru-RU" sz="2000" dirty="0" err="1" smtClean="0"/>
              <a:t>досягнень</a:t>
            </a:r>
            <a:r>
              <a:rPr lang="ru-RU" sz="2000" dirty="0" smtClean="0"/>
              <a:t>. На </a:t>
            </a:r>
            <a:r>
              <a:rPr lang="ru-RU" sz="2000" dirty="0" err="1" smtClean="0"/>
              <a:t>розв’я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зання</a:t>
            </a:r>
            <a:r>
              <a:rPr lang="ru-RU" sz="2000" dirty="0" smtClean="0"/>
              <a:t>  </a:t>
            </a:r>
            <a:r>
              <a:rPr lang="ru-RU" sz="2000" dirty="0" err="1" smtClean="0"/>
              <a:t>задачі</a:t>
            </a:r>
            <a:r>
              <a:rPr lang="ru-RU" sz="2000" dirty="0" smtClean="0"/>
              <a:t>  </a:t>
            </a:r>
            <a:r>
              <a:rPr lang="ru-RU" sz="2000" dirty="0" err="1" smtClean="0"/>
              <a:t>виділяється</a:t>
            </a:r>
            <a:r>
              <a:rPr lang="ru-RU" sz="2000" dirty="0" smtClean="0"/>
              <a:t>  4-5 </a:t>
            </a:r>
            <a:r>
              <a:rPr lang="ru-RU" sz="2000" dirty="0" err="1" smtClean="0"/>
              <a:t>хвилин</a:t>
            </a:r>
            <a:r>
              <a:rPr lang="ru-RU" sz="2000" dirty="0" smtClean="0"/>
              <a:t>.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лідери</a:t>
            </a:r>
            <a:r>
              <a:rPr lang="ru-RU" sz="2000" dirty="0" smtClean="0"/>
              <a:t> </a:t>
            </a:r>
            <a:r>
              <a:rPr lang="ru-RU" sz="2000" dirty="0" err="1" smtClean="0"/>
              <a:t>груп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захищають</a:t>
            </a:r>
            <a:r>
              <a:rPr lang="ru-RU" sz="2000" dirty="0" smtClean="0"/>
              <a:t> свою думку  </a:t>
            </a:r>
            <a:r>
              <a:rPr lang="ru-RU" sz="2000" dirty="0" err="1" smtClean="0"/>
              <a:t>стосовно</a:t>
            </a:r>
            <a:r>
              <a:rPr lang="ru-RU" sz="2000" dirty="0" smtClean="0"/>
              <a:t> 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 </a:t>
            </a:r>
            <a:r>
              <a:rPr lang="ru-RU" sz="2000" dirty="0" err="1" smtClean="0"/>
              <a:t>обраної</a:t>
            </a:r>
            <a:r>
              <a:rPr lang="ru-RU" sz="2000" dirty="0" smtClean="0"/>
              <a:t>  </a:t>
            </a:r>
            <a:r>
              <a:rPr lang="ru-RU" sz="2000" dirty="0" err="1" smtClean="0"/>
              <a:t>задачі</a:t>
            </a:r>
            <a:r>
              <a:rPr lang="ru-RU" sz="2000" dirty="0" smtClean="0"/>
              <a:t>.  </a:t>
            </a:r>
          </a:p>
        </p:txBody>
      </p:sp>
      <p:graphicFrame>
        <p:nvGraphicFramePr>
          <p:cNvPr id="156691" name="Group 19"/>
          <p:cNvGraphicFramePr>
            <a:graphicFrameLocks noGrp="1"/>
          </p:cNvGraphicFramePr>
          <p:nvPr/>
        </p:nvGraphicFramePr>
        <p:xfrm>
          <a:off x="285720" y="2500306"/>
          <a:ext cx="8569325" cy="384113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855913"/>
                <a:gridCol w="2857500"/>
                <a:gridCol w="2855912"/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spc="0" normalizeH="0" baseline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spc="0" normalizeH="0" baseline="0" dirty="0" err="1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середн</a:t>
                      </a:r>
                      <a:r>
                        <a:rPr kumimoji="0" lang="ru-RU" sz="2000" b="1" u="none" strike="noStrike" cap="none" spc="0" normalizeH="0" baseline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spc="0" normalizeH="0" baseline="0" dirty="0" err="1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рівень</a:t>
                      </a:r>
                      <a:r>
                        <a:rPr kumimoji="0" lang="ru-RU" sz="2000" b="1" u="none" strike="noStrike" cap="none" spc="0" normalizeH="0" baseline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</a:t>
                      </a:r>
                      <a:endParaRPr kumimoji="0" lang="ru-RU" sz="2000" b="1" i="0" u="none" strike="noStrike" cap="none" spc="0" normalizeH="0" baseline="0" dirty="0" smtClean="0">
                        <a:ln w="1905"/>
                        <a:solidFill>
                          <a:srgbClr val="C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omic Sans MS" pitchFamily="66" charset="0"/>
                      </a:endParaRPr>
                    </a:p>
                  </a:txBody>
                  <a:tcPr marL="91444" marR="91444" marT="45728" marB="45728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spc="0" normalizeH="0" baseline="0" dirty="0" smtClean="0">
                          <a:ln w="1905"/>
                          <a:solidFill>
                            <a:srgbClr val="0033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Б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spc="0" normalizeH="0" baseline="0" dirty="0" err="1" smtClean="0">
                          <a:ln w="1905"/>
                          <a:solidFill>
                            <a:srgbClr val="0033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достатн</a:t>
                      </a:r>
                      <a:r>
                        <a:rPr kumimoji="0" lang="ru-RU" sz="2000" b="1" u="none" strike="noStrike" cap="none" spc="0" normalizeH="0" baseline="0" dirty="0" smtClean="0">
                          <a:ln w="1905"/>
                          <a:solidFill>
                            <a:srgbClr val="0033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spc="0" normalizeH="0" baseline="0" dirty="0" err="1" smtClean="0">
                          <a:ln w="1905"/>
                          <a:solidFill>
                            <a:srgbClr val="0033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рівень</a:t>
                      </a:r>
                      <a:r>
                        <a:rPr kumimoji="0" lang="ru-RU" sz="2000" b="1" u="none" strike="noStrike" cap="none" spc="0" normalizeH="0" baseline="0" dirty="0" smtClean="0">
                          <a:ln w="1905"/>
                          <a:solidFill>
                            <a:srgbClr val="0033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</a:t>
                      </a:r>
                      <a:endParaRPr kumimoji="0" lang="ru-RU" sz="2000" b="1" i="0" u="none" strike="noStrike" cap="none" spc="0" normalizeH="0" baseline="0" dirty="0" smtClean="0">
                        <a:ln w="1905"/>
                        <a:solidFill>
                          <a:srgbClr val="0033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omic Sans MS" pitchFamily="66" charset="0"/>
                      </a:endParaRPr>
                    </a:p>
                  </a:txBody>
                  <a:tcPr marL="91444" marR="91444" marT="45728" marB="45728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spc="0" normalizeH="0" baseline="0" dirty="0" smtClean="0">
                          <a:ln w="1905"/>
                          <a:solidFill>
                            <a:srgbClr val="6600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spc="0" normalizeH="0" baseline="0" dirty="0" err="1" smtClean="0">
                          <a:ln w="1905"/>
                          <a:solidFill>
                            <a:srgbClr val="6600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високий</a:t>
                      </a:r>
                      <a:r>
                        <a:rPr kumimoji="0" lang="ru-RU" sz="2000" b="1" u="none" strike="noStrike" cap="none" spc="0" normalizeH="0" baseline="0" dirty="0" smtClean="0">
                          <a:ln w="1905"/>
                          <a:solidFill>
                            <a:srgbClr val="6600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spc="0" normalizeH="0" baseline="0" dirty="0" err="1" smtClean="0">
                          <a:ln w="1905"/>
                          <a:solidFill>
                            <a:srgbClr val="6600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рівень</a:t>
                      </a:r>
                      <a:r>
                        <a:rPr kumimoji="0" lang="ru-RU" sz="2000" b="1" u="none" strike="noStrike" cap="none" spc="0" normalizeH="0" baseline="0" dirty="0" smtClean="0">
                          <a:ln w="1905"/>
                          <a:solidFill>
                            <a:srgbClr val="660066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</a:t>
                      </a:r>
                      <a:endParaRPr kumimoji="0" lang="ru-RU" sz="2000" b="1" i="0" u="none" strike="noStrike" cap="none" spc="0" normalizeH="0" baseline="0" dirty="0" smtClean="0">
                        <a:ln w="1905"/>
                        <a:solidFill>
                          <a:srgbClr val="660066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omic Sans MS" pitchFamily="66" charset="0"/>
                      </a:endParaRPr>
                    </a:p>
                  </a:txBody>
                  <a:tcPr marL="91444" marR="91444" marT="45728" marB="45728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35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  ∆ АВС   АВ=ВС=АС= 5 см.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Знайти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периметр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даного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та  формулу для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обчислення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периметра.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Визначити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вид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даного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44" marR="91444" marT="45728" marB="4572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Одна сторона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в 3 рази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більша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за другу, а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третя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дорівнює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10 см.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Периметр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54 см.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Знайти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невідомі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сторони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Визначити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вид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Назвати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кути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даного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кількома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способами.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44" marR="91444" marT="45728" marB="4572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Периметр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дорівнює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50 см.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Його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сторони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відносяться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як 3:4:3.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Знайти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сторони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Визначити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вид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Назвати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даний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шістьма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різними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способами.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44" marR="91444" marT="45728" marB="45728" horzOverflow="overflow"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42976" y="0"/>
            <a:ext cx="7300938" cy="796908"/>
          </a:xfrm>
        </p:spPr>
        <p:txBody>
          <a:bodyPr anchor="ctr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100" b="1" kern="1200" dirty="0" err="1">
                <a:ln w="11430"/>
                <a:solidFill>
                  <a:srgbClr val="66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Розумово</a:t>
            </a:r>
            <a:r>
              <a:rPr lang="ru-RU" sz="4100" b="1" kern="1200" dirty="0">
                <a:ln w="11430"/>
                <a:solidFill>
                  <a:srgbClr val="66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 </a:t>
            </a:r>
            <a:r>
              <a:rPr lang="ru-RU" sz="4100" b="1" kern="1200" dirty="0" err="1">
                <a:ln w="11430"/>
                <a:solidFill>
                  <a:srgbClr val="66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тренувальні</a:t>
            </a:r>
            <a:r>
              <a:rPr lang="ru-RU" sz="4100" b="1" kern="1200" dirty="0">
                <a:ln w="11430"/>
                <a:solidFill>
                  <a:srgbClr val="66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4100" b="1" kern="1200" dirty="0" err="1">
                <a:ln w="11430"/>
                <a:solidFill>
                  <a:srgbClr val="66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вправи</a:t>
            </a:r>
            <a:endParaRPr lang="ru-RU" sz="4100" b="1" kern="1200" dirty="0">
              <a:ln w="11430"/>
              <a:solidFill>
                <a:srgbClr val="66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71472" y="928670"/>
            <a:ext cx="8001056" cy="5429288"/>
          </a:xfrm>
        </p:spPr>
        <p:txBody>
          <a:bodyPr>
            <a:normAutofit/>
          </a:bodyPr>
          <a:lstStyle/>
          <a:p>
            <a:pPr marL="547688" indent="-411163" algn="just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000" dirty="0" err="1" smtClean="0"/>
              <a:t>Учням</a:t>
            </a:r>
            <a:r>
              <a:rPr lang="ru-RU" sz="3000" dirty="0" smtClean="0"/>
              <a:t> </a:t>
            </a:r>
            <a:r>
              <a:rPr lang="ru-RU" sz="3000" dirty="0" err="1" smtClean="0"/>
              <a:t>пропонується</a:t>
            </a:r>
            <a:r>
              <a:rPr lang="ru-RU" sz="3000" dirty="0" smtClean="0"/>
              <a:t>  </a:t>
            </a:r>
            <a:r>
              <a:rPr lang="ru-RU" sz="3000" dirty="0" err="1" smtClean="0"/>
              <a:t>декілька</a:t>
            </a:r>
            <a:r>
              <a:rPr lang="ru-RU" sz="3000" dirty="0" smtClean="0"/>
              <a:t> АНАГРАМ, </a:t>
            </a:r>
            <a:r>
              <a:rPr lang="ru-RU" sz="3000" dirty="0" err="1" smtClean="0"/>
              <a:t>які</a:t>
            </a:r>
            <a:r>
              <a:rPr lang="ru-RU" sz="3000" dirty="0" smtClean="0"/>
              <a:t> вони </a:t>
            </a:r>
            <a:r>
              <a:rPr lang="ru-RU" sz="3000" dirty="0" err="1" smtClean="0"/>
              <a:t>повинні</a:t>
            </a:r>
            <a:r>
              <a:rPr lang="ru-RU" sz="3000" dirty="0" smtClean="0"/>
              <a:t>  </a:t>
            </a:r>
            <a:r>
              <a:rPr lang="ru-RU" sz="3000" dirty="0" err="1" smtClean="0"/>
              <a:t>відгадати</a:t>
            </a:r>
            <a:r>
              <a:rPr lang="ru-RU" sz="3000" dirty="0" smtClean="0"/>
              <a:t>:  </a:t>
            </a: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endParaRPr lang="ru-RU" sz="3300" dirty="0" smtClean="0"/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r>
              <a:rPr lang="ru-RU" sz="33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ОСТОНАР </a:t>
            </a: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endParaRPr lang="ru-RU" sz="9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r>
              <a:rPr lang="ru-RU" sz="33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ИТКУ </a:t>
            </a: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endParaRPr lang="ru-RU" sz="9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r>
              <a:rPr lang="ru-RU" sz="33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НИККУТТРИ </a:t>
            </a: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endParaRPr lang="ru-RU" sz="8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r>
              <a:rPr lang="ru-RU" sz="33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МЕТРРИПЕ</a:t>
            </a: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endParaRPr lang="ru-RU" sz="8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r>
              <a:rPr lang="ru-RU" sz="33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ДРЕБЕРІВНОНИЙ </a:t>
            </a: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endParaRPr lang="ru-RU" sz="8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r>
              <a:rPr lang="ru-RU" sz="33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РІЯМЕГЕОТ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71604" y="0"/>
            <a:ext cx="6286544" cy="857232"/>
          </a:xfrm>
        </p:spPr>
        <p:txBody>
          <a:bodyPr anchor="ctr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kern="1200" dirty="0" err="1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Підсумок</a:t>
            </a:r>
            <a:r>
              <a:rPr lang="ru-RU" sz="3200" b="1" kern="120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уроку</a:t>
            </a:r>
            <a:br>
              <a:rPr lang="ru-RU" sz="3200" b="1" kern="120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200" b="1" kern="120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 е с т о в а    р о б о т а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571472" y="857232"/>
          <a:ext cx="8229600" cy="584835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14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1.  Кут,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міра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якого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менша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90º,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називається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: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а) розгорнутий;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б) гострий;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в) тупий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г) прямий.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</a:tr>
              <a:tr h="3714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2.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Оберіть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правильне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твердження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: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а) периметр трикутника – це сума мір його кутів 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б) щоб знайти сторону рівностороннього трикутника, треба його периметр помножити на три;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в) периметр трикутника – це сума довжин  його  сторін 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г) трикутник  має  два  кута  і  три  сторони.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</a:tr>
              <a:tr h="3714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у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якого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дві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сторони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рівні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,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називається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: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а)  рівнобедрений;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б)  різносторонній;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в)  рівносторонній;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г) прямокутний.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</a:tr>
              <a:tr h="3714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  Периметр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рівностороннього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трикутника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12 см.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Його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сторона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дорівнює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: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а)  36 см;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б)   6 см;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в)   3 см 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г)   4 см.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</a:tr>
              <a:tr h="3714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5.  Периметр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рівнобедреного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трикутника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дорівнює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42 см,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його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основа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дорівнює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22 см.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Знайдіть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бічну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сторону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а)   24 см;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б)   20 см;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в)   64 см ;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г)   10 см.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</a:tr>
              <a:tr h="3714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6.  В   ∆ АВС   АВ:ВС:АС = 3:5:7. 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Знайдіть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периметр ∆ АВС,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якщо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ВС = 20 см.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а)   60 см;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б)   30 см;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в)   35 см ;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г)   300 см.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71604" y="274638"/>
            <a:ext cx="6657996" cy="1143000"/>
          </a:xfrm>
        </p:spPr>
        <p:txBody>
          <a:bodyPr anchor="ctr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100" b="1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100" b="1" kern="1200" dirty="0" err="1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Творче</a:t>
            </a:r>
            <a:r>
              <a:rPr lang="ru-RU" sz="4100" b="1" kern="120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4100" b="1" kern="1200" dirty="0" err="1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завдання</a:t>
            </a:r>
            <a:r>
              <a:rPr lang="ru-RU" sz="4100" b="1" kern="120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</a:t>
            </a:r>
            <a:br>
              <a:rPr lang="ru-RU" sz="4100" b="1" kern="120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4100" b="1" kern="1200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2227" name="Объект 2"/>
          <p:cNvSpPr>
            <a:spLocks noGrp="1"/>
          </p:cNvSpPr>
          <p:nvPr>
            <p:ph idx="4294967295"/>
          </p:nvPr>
        </p:nvSpPr>
        <p:spPr>
          <a:xfrm>
            <a:off x="714348" y="1428736"/>
            <a:ext cx="7696200" cy="860425"/>
          </a:xfrm>
        </p:spPr>
        <p:txBody>
          <a:bodyPr>
            <a:normAutofit fontScale="92500" lnSpcReduction="20000"/>
          </a:bodyPr>
          <a:lstStyle/>
          <a:p>
            <a:pPr marL="547688" indent="-411163" eaLnBrk="1" hangingPunct="1"/>
            <a:r>
              <a:rPr lang="ru-RU" dirty="0" smtClean="0"/>
              <a:t>Як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лінійки</a:t>
            </a:r>
            <a:r>
              <a:rPr lang="ru-RU" dirty="0" smtClean="0"/>
              <a:t>  </a:t>
            </a:r>
            <a:r>
              <a:rPr lang="ru-RU" dirty="0" err="1" smtClean="0"/>
              <a:t>побудувати</a:t>
            </a:r>
            <a:r>
              <a:rPr lang="ru-RU" dirty="0" smtClean="0"/>
              <a:t> кут, </a:t>
            </a:r>
            <a:r>
              <a:rPr lang="ru-RU" dirty="0" err="1" smtClean="0"/>
              <a:t>рівний</a:t>
            </a:r>
            <a:r>
              <a:rPr lang="ru-RU" dirty="0" smtClean="0"/>
              <a:t>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smtClean="0"/>
              <a:t>? </a:t>
            </a:r>
            <a:endParaRPr lang="ru-RU" dirty="0" smtClean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258888" y="3213100"/>
            <a:ext cx="3097212" cy="2303463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258888" y="4005263"/>
            <a:ext cx="5834062" cy="151130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100" b="1" kern="1200" dirty="0" err="1">
                <a:ln w="6350">
                  <a:noFill/>
                </a:ln>
                <a:solidFill>
                  <a:srgbClr val="0033CC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Гра</a:t>
            </a:r>
            <a:r>
              <a:rPr lang="ru-RU" sz="4100" b="1" kern="1200" dirty="0">
                <a:ln w="6350">
                  <a:noFill/>
                </a:ln>
                <a:solidFill>
                  <a:srgbClr val="0033CC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4100" b="1" kern="1200" dirty="0" smtClean="0">
                <a:ln w="6350">
                  <a:noFill/>
                </a:ln>
                <a:solidFill>
                  <a:srgbClr val="0033CC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4100" b="1" kern="1200" dirty="0" err="1" smtClean="0">
                <a:ln w="6350">
                  <a:noFill/>
                </a:ln>
                <a:solidFill>
                  <a:srgbClr val="0033CC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Знайди</a:t>
            </a:r>
            <a:r>
              <a:rPr lang="ru-RU" sz="4100" b="1" kern="1200" dirty="0" smtClean="0">
                <a:ln w="6350">
                  <a:noFill/>
                </a:ln>
                <a:solidFill>
                  <a:srgbClr val="0033CC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4100" b="1" kern="1200" dirty="0" err="1" smtClean="0">
                <a:ln w="6350">
                  <a:noFill/>
                </a:ln>
                <a:solidFill>
                  <a:srgbClr val="0033CC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помилку</a:t>
            </a:r>
            <a:r>
              <a:rPr lang="ru-RU" sz="4100" b="1" kern="1200" dirty="0" smtClean="0">
                <a:ln w="6350">
                  <a:noFill/>
                </a:ln>
                <a:solidFill>
                  <a:srgbClr val="0033CC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4100" b="1" kern="1200" dirty="0">
              <a:ln w="6350">
                <a:noFill/>
              </a:ln>
              <a:solidFill>
                <a:srgbClr val="0033CC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3251" name="Объект 2"/>
          <p:cNvSpPr>
            <a:spLocks noGrp="1"/>
          </p:cNvSpPr>
          <p:nvPr>
            <p:ph idx="4294967295"/>
          </p:nvPr>
        </p:nvSpPr>
        <p:spPr>
          <a:xfrm>
            <a:off x="0" y="1828800"/>
            <a:ext cx="7696200" cy="582613"/>
          </a:xfrm>
        </p:spPr>
        <p:txBody>
          <a:bodyPr/>
          <a:lstStyle/>
          <a:p>
            <a:pPr marL="547688" indent="-411163" eaLnBrk="1" hangingPunct="1"/>
            <a:r>
              <a:rPr lang="ru-RU" dirty="0" smtClean="0"/>
              <a:t>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У 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задачі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допущені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помилки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2636838"/>
            <a:ext cx="3605212" cy="24749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3253" name="Прямоугольник 3"/>
          <p:cNvSpPr>
            <a:spLocks noChangeArrowheads="1"/>
          </p:cNvSpPr>
          <p:nvPr/>
        </p:nvSpPr>
        <p:spPr bwMode="auto">
          <a:xfrm>
            <a:off x="250825" y="5445125"/>
            <a:ext cx="8569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36525" algn="ctr">
              <a:spcBef>
                <a:spcPct val="20000"/>
              </a:spcBef>
              <a:buClr>
                <a:srgbClr val="F9F9F9"/>
              </a:buClr>
              <a:buSzPct val="65000"/>
            </a:pP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Franklin Gothic Book" pitchFamily="34" charset="0"/>
              </a:rPr>
              <a:t>Учні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Franklin Gothic Book" pitchFamily="34" charset="0"/>
              </a:rPr>
              <a:t> 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Franklin Gothic Book" pitchFamily="34" charset="0"/>
              </a:rPr>
              <a:t>повинні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Franklin Gothic Book" pitchFamily="34" charset="0"/>
              </a:rPr>
              <a:t>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Franklin Gothic Book" pitchFamily="34" charset="0"/>
              </a:rPr>
              <a:t>знайти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Franklin Gothic Book" pitchFamily="34" charset="0"/>
              </a:rPr>
              <a:t>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Franklin Gothic Book" pitchFamily="34" charset="0"/>
              </a:rPr>
              <a:t>помилки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Franklin Gothic Book" pitchFamily="34" charset="0"/>
              </a:rPr>
              <a:t>,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Franklin Gothic Book" pitchFamily="34" charset="0"/>
              </a:rPr>
              <a:t>виправити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Franklin Gothic Book" pitchFamily="34" charset="0"/>
              </a:rPr>
              <a:t>  </a:t>
            </a:r>
            <a:r>
              <a:rPr lang="ru-RU" sz="2800" dirty="0" err="1">
                <a:solidFill>
                  <a:srgbClr val="FFFFFF"/>
                </a:solidFill>
                <a:latin typeface="Franklin Gothic Book" pitchFamily="34" charset="0"/>
              </a:rPr>
              <a:t>їх</a:t>
            </a:r>
            <a:r>
              <a:rPr lang="ru-RU" sz="2800" dirty="0">
                <a:solidFill>
                  <a:srgbClr val="FFFFFF"/>
                </a:solidFill>
                <a:latin typeface="Franklin Gothic Book" pitchFamily="34" charset="0"/>
              </a:rPr>
              <a:t>. </a:t>
            </a:r>
          </a:p>
        </p:txBody>
      </p:sp>
      <p:sp>
        <p:nvSpPr>
          <p:cNvPr id="53254" name="TextBox 4"/>
          <p:cNvSpPr txBox="1">
            <a:spLocks noChangeArrowheads="1"/>
          </p:cNvSpPr>
          <p:nvPr/>
        </p:nvSpPr>
        <p:spPr bwMode="auto">
          <a:xfrm>
            <a:off x="4535488" y="2852738"/>
            <a:ext cx="4068762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х+7х-(х+3)=32                   </a:t>
            </a:r>
          </a:p>
          <a:p>
            <a:pPr algn="ctr"/>
            <a:r>
              <a:rPr lang="ru-RU" sz="4400" dirty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  10х=35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3042" y="857232"/>
            <a:ext cx="478634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dirty="0" smtClean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Дякую за увагу!</a:t>
            </a:r>
            <a:endParaRPr lang="ru-RU" sz="3200" b="1" dirty="0">
              <a:ln w="11430"/>
              <a:solidFill>
                <a:srgbClr val="00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uk-UA" sz="40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tellar" pitchFamily="18" charset="0"/>
              </a:rPr>
              <a:t>Мета:</a:t>
            </a:r>
            <a:endParaRPr lang="ru-RU" sz="4000" b="1" i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stellar" pitchFamily="18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idx="1"/>
          </p:nvPr>
        </p:nvSpPr>
        <p:spPr>
          <a:xfrm>
            <a:off x="500035" y="1844675"/>
            <a:ext cx="8143932" cy="2084391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Ш"/>
            </a:pPr>
            <a:r>
              <a:rPr lang="uk-UA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визначити шляхи і методи активізації навчальної  діяльності учнів при вивченні математики;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  </a:t>
            </a:r>
            <a:endParaRPr lang="en-US" sz="28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buNone/>
            </a:pPr>
            <a:endParaRPr lang="ru-RU" sz="8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Ш"/>
            </a:pPr>
            <a:r>
              <a:rPr lang="uk-UA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виховання учня як активно мислячої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особистості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.</a:t>
            </a:r>
            <a:endParaRPr lang="uk-UA" sz="28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714356"/>
            <a:ext cx="518637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uk-UA" b="1" dirty="0" smtClean="0">
                <a:ln w="11430"/>
                <a:solidFill>
                  <a:srgbClr val="0033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aur" pitchFamily="18" charset="0"/>
              </a:rPr>
              <a:t>Наш девіз </a:t>
            </a:r>
            <a:endParaRPr lang="ru-RU" b="1" dirty="0" smtClean="0">
              <a:ln w="11430"/>
              <a:solidFill>
                <a:srgbClr val="0033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aur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2143116"/>
            <a:ext cx="5186370" cy="275749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i="1" dirty="0" smtClean="0">
                <a:solidFill>
                  <a:srgbClr val="800000"/>
                </a:solidFill>
              </a:rPr>
              <a:t>Думати - колективно,</a:t>
            </a:r>
          </a:p>
          <a:p>
            <a:pPr eaLnBrk="1" hangingPunct="1">
              <a:buFontTx/>
              <a:buNone/>
            </a:pPr>
            <a:r>
              <a:rPr lang="uk-UA" i="1" dirty="0" smtClean="0">
                <a:solidFill>
                  <a:srgbClr val="800000"/>
                </a:solidFill>
              </a:rPr>
              <a:t>Діяти – оперативно,</a:t>
            </a:r>
          </a:p>
          <a:p>
            <a:pPr eaLnBrk="1" hangingPunct="1">
              <a:buFontTx/>
              <a:buNone/>
            </a:pPr>
            <a:r>
              <a:rPr lang="uk-UA" i="1" dirty="0" smtClean="0">
                <a:solidFill>
                  <a:srgbClr val="800000"/>
                </a:solidFill>
              </a:rPr>
              <a:t>Сперечатись –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uk-UA" i="1" dirty="0" smtClean="0">
                <a:solidFill>
                  <a:srgbClr val="800000"/>
                </a:solidFill>
              </a:rPr>
              <a:t>доказово,</a:t>
            </a:r>
          </a:p>
          <a:p>
            <a:pPr eaLnBrk="1" hangingPunct="1">
              <a:buFontTx/>
              <a:buNone/>
            </a:pPr>
            <a:r>
              <a:rPr lang="uk-UA" i="1" dirty="0" smtClean="0">
                <a:solidFill>
                  <a:srgbClr val="800000"/>
                </a:solidFill>
              </a:rPr>
              <a:t>Це для всіх обов’язково.</a:t>
            </a:r>
            <a:endParaRPr lang="ru-RU" i="1" dirty="0" smtClean="0">
              <a:solidFill>
                <a:srgbClr val="800000"/>
              </a:solidFill>
            </a:endParaRPr>
          </a:p>
        </p:txBody>
      </p:sp>
      <p:pic>
        <p:nvPicPr>
          <p:cNvPr id="11268" name="Picture 4" descr="740899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1480"/>
            <a:ext cx="665970" cy="6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 descr="http://files.sajt-vhitelya-matem-kuchnirova.webnode.com.ua/200000009-da4fcdbe81/100_53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2285992"/>
            <a:ext cx="3124192" cy="23431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4" name="Picture 4" descr="http://files.sajt-vhitelya-matem-kuchnirova.webnode.com.ua/200000017-b0932b1cc3/100_742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357166"/>
            <a:ext cx="3024176" cy="19466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6" name="Picture 6" descr="http://files.sajt-vhitelya-matem-kuchnirova.webnode.com.ua/200000053-cf3f1d0365/1%2000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4643446"/>
            <a:ext cx="3052754" cy="20005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8" name="Picture 8" descr="http://s018.radikal.ru/i517/1212/7f/6561d9ab3937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34" y="0"/>
            <a:ext cx="466549" cy="714356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uk-UA" b="1" dirty="0" smtClean="0">
                <a:ln w="11430"/>
                <a:solidFill>
                  <a:srgbClr val="0033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Налаштовування  учнів</a:t>
            </a:r>
            <a:endParaRPr lang="ru-RU" b="1" dirty="0" smtClean="0">
              <a:ln w="11430"/>
              <a:solidFill>
                <a:srgbClr val="0033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205038"/>
            <a:ext cx="7696200" cy="23923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sz="2800" b="1" i="1" dirty="0" smtClean="0">
                <a:solidFill>
                  <a:srgbClr val="FF0000"/>
                </a:solidFill>
                <a:latin typeface="Centaur" pitchFamily="18" charset="0"/>
              </a:rPr>
              <a:t>     </a:t>
            </a:r>
            <a:r>
              <a:rPr lang="uk-UA" b="1" i="1" dirty="0" smtClean="0">
                <a:solidFill>
                  <a:srgbClr val="7030A0"/>
                </a:solidFill>
                <a:latin typeface="Centaur" pitchFamily="18" charset="0"/>
              </a:rPr>
              <a:t>Проявіть знання прекрасні,</a:t>
            </a:r>
          </a:p>
          <a:p>
            <a:pPr eaLnBrk="1" hangingPunct="1">
              <a:buFontTx/>
              <a:buNone/>
            </a:pPr>
            <a:r>
              <a:rPr lang="uk-UA" b="1" i="1" dirty="0" smtClean="0">
                <a:solidFill>
                  <a:srgbClr val="7030A0"/>
                </a:solidFill>
                <a:latin typeface="Centaur" pitchFamily="18" charset="0"/>
              </a:rPr>
              <a:t>    І усі завдання класні                                 </a:t>
            </a:r>
          </a:p>
          <a:p>
            <a:pPr eaLnBrk="1" hangingPunct="1">
              <a:buFontTx/>
              <a:buNone/>
            </a:pPr>
            <a:r>
              <a:rPr lang="uk-UA" b="1" i="1" dirty="0" smtClean="0">
                <a:solidFill>
                  <a:srgbClr val="7030A0"/>
                </a:solidFill>
                <a:latin typeface="Centaur" pitchFamily="18" charset="0"/>
              </a:rPr>
              <a:t>   </a:t>
            </a:r>
            <a:r>
              <a:rPr lang="en-US" b="1" i="1" dirty="0" smtClean="0">
                <a:solidFill>
                  <a:srgbClr val="7030A0"/>
                </a:solidFill>
                <a:latin typeface="Centaur" pitchFamily="18" charset="0"/>
              </a:rPr>
              <a:t> </a:t>
            </a:r>
            <a:r>
              <a:rPr lang="uk-UA" b="1" i="1" dirty="0" smtClean="0">
                <a:solidFill>
                  <a:srgbClr val="7030A0"/>
                </a:solidFill>
                <a:latin typeface="Centaur" pitchFamily="18" charset="0"/>
              </a:rPr>
              <a:t>Порозв’язуйте  умить,</a:t>
            </a:r>
          </a:p>
          <a:p>
            <a:pPr eaLnBrk="1" hangingPunct="1">
              <a:buFontTx/>
              <a:buNone/>
            </a:pPr>
            <a:r>
              <a:rPr lang="uk-UA" b="1" i="1" dirty="0" smtClean="0">
                <a:solidFill>
                  <a:srgbClr val="7030A0"/>
                </a:solidFill>
                <a:latin typeface="Centaur" pitchFamily="18" charset="0"/>
              </a:rPr>
              <a:t>   Й вищий бал ви заробіть!</a:t>
            </a:r>
            <a:endParaRPr lang="ru-RU" b="1" i="1" dirty="0" smtClean="0">
              <a:solidFill>
                <a:srgbClr val="7030A0"/>
              </a:solidFill>
              <a:latin typeface="Centaur" pitchFamily="18" charset="0"/>
            </a:endParaRPr>
          </a:p>
        </p:txBody>
      </p:sp>
      <p:pic>
        <p:nvPicPr>
          <p:cNvPr id="9220" name="Picture 4" descr="http://www.rozumnadytyna.com.ua/wp-content/uploads/2015/02/92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786322"/>
            <a:ext cx="2846468" cy="19071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85918" y="0"/>
            <a:ext cx="5268928" cy="102233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uk-UA" sz="4000" b="1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Основні методи </a:t>
            </a:r>
            <a:endParaRPr lang="ru-RU" sz="4000" b="1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25956" name="Oval 4"/>
          <p:cNvSpPr>
            <a:spLocks noChangeArrowheads="1"/>
          </p:cNvSpPr>
          <p:nvPr/>
        </p:nvSpPr>
        <p:spPr bwMode="auto">
          <a:xfrm>
            <a:off x="357158" y="357166"/>
            <a:ext cx="1571636" cy="107157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solidFill>
                  <a:srgbClr val="7030A0"/>
                </a:solidFill>
                <a:latin typeface="Times New Roman" pitchFamily="18" charset="0"/>
              </a:rPr>
              <a:t>Мотивація</a:t>
            </a:r>
          </a:p>
          <a:p>
            <a:pPr algn="ctr">
              <a:defRPr/>
            </a:pPr>
            <a:r>
              <a:rPr lang="uk-UA" sz="2000" b="1" i="1">
                <a:solidFill>
                  <a:srgbClr val="7030A0"/>
                </a:solidFill>
                <a:latin typeface="Times New Roman" pitchFamily="18" charset="0"/>
              </a:rPr>
              <a:t>навчання</a:t>
            </a:r>
            <a:endParaRPr lang="ru-RU" sz="2000" b="1" i="1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13316" name="Oval 5"/>
          <p:cNvSpPr>
            <a:spLocks noChangeArrowheads="1"/>
          </p:cNvSpPr>
          <p:nvPr/>
        </p:nvSpPr>
        <p:spPr bwMode="auto">
          <a:xfrm>
            <a:off x="2143108" y="1214422"/>
            <a:ext cx="1801812" cy="121444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2000" b="1" i="1">
                <a:solidFill>
                  <a:srgbClr val="7030A0"/>
                </a:solidFill>
                <a:latin typeface="Times New Roman" pitchFamily="18" charset="0"/>
              </a:rPr>
              <a:t>Стимуляція</a:t>
            </a:r>
          </a:p>
          <a:p>
            <a:pPr algn="ctr"/>
            <a:r>
              <a:rPr lang="uk-UA" sz="2000" b="1" i="1">
                <a:solidFill>
                  <a:srgbClr val="7030A0"/>
                </a:solidFill>
                <a:latin typeface="Times New Roman" pitchFamily="18" charset="0"/>
              </a:rPr>
              <a:t>учнів</a:t>
            </a:r>
            <a:endParaRPr lang="ru-RU" sz="2000" b="1" i="1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125958" name="Oval 6"/>
          <p:cNvSpPr>
            <a:spLocks noChangeArrowheads="1"/>
          </p:cNvSpPr>
          <p:nvPr/>
        </p:nvSpPr>
        <p:spPr bwMode="auto">
          <a:xfrm>
            <a:off x="4572000" y="1285860"/>
            <a:ext cx="1873250" cy="107157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solidFill>
                  <a:srgbClr val="7030A0"/>
                </a:solidFill>
                <a:latin typeface="Times New Roman" pitchFamily="18" charset="0"/>
              </a:rPr>
              <a:t>Збудження</a:t>
            </a:r>
          </a:p>
          <a:p>
            <a:pPr algn="ctr">
              <a:defRPr/>
            </a:pPr>
            <a:r>
              <a:rPr lang="uk-UA" sz="2000" b="1" i="1">
                <a:solidFill>
                  <a:srgbClr val="7030A0"/>
                </a:solidFill>
                <a:latin typeface="Times New Roman" pitchFamily="18" charset="0"/>
              </a:rPr>
              <a:t>інтересу</a:t>
            </a:r>
            <a:endParaRPr lang="ru-RU" sz="2000" b="1" i="1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125959" name="Oval 7"/>
          <p:cNvSpPr>
            <a:spLocks noChangeArrowheads="1"/>
          </p:cNvSpPr>
          <p:nvPr/>
        </p:nvSpPr>
        <p:spPr bwMode="auto">
          <a:xfrm>
            <a:off x="6572264" y="428604"/>
            <a:ext cx="1873250" cy="101758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uk-UA" sz="2000" b="1" i="1" dirty="0">
                <a:solidFill>
                  <a:srgbClr val="7030A0"/>
                </a:solidFill>
                <a:latin typeface="Times New Roman" pitchFamily="18" charset="0"/>
              </a:rPr>
              <a:t>Проблемні</a:t>
            </a:r>
          </a:p>
          <a:p>
            <a:pPr algn="ctr">
              <a:defRPr/>
            </a:pPr>
            <a:r>
              <a:rPr lang="uk-UA" sz="2000" b="1" i="1" dirty="0">
                <a:solidFill>
                  <a:srgbClr val="7030A0"/>
                </a:solidFill>
                <a:latin typeface="Times New Roman" pitchFamily="18" charset="0"/>
              </a:rPr>
              <a:t>ситуації</a:t>
            </a:r>
            <a:endParaRPr lang="ru-RU" sz="2000" b="1" i="1" dirty="0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8" name="Выгнутая влево стрелка 7"/>
          <p:cNvSpPr/>
          <p:nvPr/>
        </p:nvSpPr>
        <p:spPr>
          <a:xfrm rot="18801388">
            <a:off x="1602317" y="1316109"/>
            <a:ext cx="321795" cy="1009222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 rot="13697982">
            <a:off x="6790765" y="1299344"/>
            <a:ext cx="241540" cy="884953"/>
          </a:xfrm>
          <a:prstGeom prst="curvedRightArrow">
            <a:avLst>
              <a:gd name="adj1" fmla="val 25000"/>
              <a:gd name="adj2" fmla="val 50000"/>
              <a:gd name="adj3" fmla="val 6294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 rot="15955849">
            <a:off x="4139863" y="1763557"/>
            <a:ext cx="322178" cy="1009222"/>
          </a:xfrm>
          <a:prstGeom prst="curv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42" name="Picture 2" descr="http://dhz2.klasna.com/uploads/editor/3012/100071/sitepage_122/images/deti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643182"/>
            <a:ext cx="3030400" cy="3267151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643174" y="142852"/>
            <a:ext cx="3786214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Методи навчання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2071678"/>
            <a:ext cx="3786214" cy="954107"/>
          </a:xfrm>
          <a:prstGeom prst="rect">
            <a:avLst/>
          </a:prstGeom>
          <a:solidFill>
            <a:srgbClr val="FFF7A7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Вербальні методи  навчання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43174" y="857232"/>
            <a:ext cx="3786214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За джерелом одержаних знань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628" y="2071678"/>
            <a:ext cx="3786214" cy="954107"/>
          </a:xfrm>
          <a:prstGeom prst="rect">
            <a:avLst/>
          </a:prstGeom>
          <a:solidFill>
            <a:srgbClr val="FFF7A7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Наочні методи навчання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14612" y="3286124"/>
            <a:ext cx="3786214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Практичні методи  навчання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4572008"/>
            <a:ext cx="321471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Виконання </a:t>
            </a:r>
          </a:p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самостійних робіт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7554" y="4572008"/>
            <a:ext cx="242889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Виконання </a:t>
            </a:r>
          </a:p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практикумів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43538" y="4572008"/>
            <a:ext cx="35004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err="1" smtClean="0">
                <a:solidFill>
                  <a:srgbClr val="7030A0"/>
                </a:solidFill>
              </a:rPr>
              <a:t>Розв</a:t>
            </a:r>
            <a:r>
              <a:rPr lang="en-US" sz="2800" dirty="0" smtClean="0">
                <a:solidFill>
                  <a:srgbClr val="7030A0"/>
                </a:solidFill>
              </a:rPr>
              <a:t>’</a:t>
            </a:r>
            <a:r>
              <a:rPr lang="uk-UA" sz="2800" dirty="0" err="1" smtClean="0">
                <a:solidFill>
                  <a:srgbClr val="7030A0"/>
                </a:solidFill>
              </a:rPr>
              <a:t>язування</a:t>
            </a:r>
            <a:r>
              <a:rPr lang="uk-UA" sz="2800" dirty="0" smtClean="0">
                <a:solidFill>
                  <a:srgbClr val="7030A0"/>
                </a:solidFill>
              </a:rPr>
              <a:t> гарних задач</a:t>
            </a:r>
            <a:endParaRPr lang="ru-RU" sz="2800" dirty="0">
              <a:solidFill>
                <a:srgbClr val="7030A0"/>
              </a:solidFill>
            </a:endParaRPr>
          </a:p>
        </p:txBody>
      </p:sp>
      <p:cxnSp>
        <p:nvCxnSpPr>
          <p:cNvPr id="17" name="Прямая со стрелкой 16"/>
          <p:cNvCxnSpPr>
            <a:endCxn id="11" idx="0"/>
          </p:cNvCxnSpPr>
          <p:nvPr/>
        </p:nvCxnSpPr>
        <p:spPr>
          <a:xfrm rot="16200000" flipH="1">
            <a:off x="3875479" y="2553884"/>
            <a:ext cx="1428760" cy="35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9" idx="0"/>
            <a:endCxn id="7" idx="2"/>
          </p:cNvCxnSpPr>
          <p:nvPr/>
        </p:nvCxnSpPr>
        <p:spPr>
          <a:xfrm rot="5400000" flipH="1" flipV="1">
            <a:off x="4440701" y="761652"/>
            <a:ext cx="1911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000364" y="1928802"/>
            <a:ext cx="37862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8" idx="0"/>
          </p:cNvCxnSpPr>
          <p:nvPr/>
        </p:nvCxnSpPr>
        <p:spPr>
          <a:xfrm rot="10800000" flipV="1">
            <a:off x="2250266" y="1928802"/>
            <a:ext cx="750099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0800000" flipH="1" flipV="1">
            <a:off x="6715140" y="1928802"/>
            <a:ext cx="750099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0800000" flipV="1">
            <a:off x="1643042" y="3786190"/>
            <a:ext cx="107157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11" idx="3"/>
            <a:endCxn id="14" idx="0"/>
          </p:cNvCxnSpPr>
          <p:nvPr/>
        </p:nvCxnSpPr>
        <p:spPr>
          <a:xfrm>
            <a:off x="6500826" y="3763178"/>
            <a:ext cx="892943" cy="808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1" idx="2"/>
            <a:endCxn id="13" idx="0"/>
          </p:cNvCxnSpPr>
          <p:nvPr/>
        </p:nvCxnSpPr>
        <p:spPr>
          <a:xfrm rot="5400000">
            <a:off x="4423972" y="4388260"/>
            <a:ext cx="331777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7" name="AutoShape 5"/>
          <p:cNvSpPr>
            <a:spLocks noChangeArrowheads="1"/>
          </p:cNvSpPr>
          <p:nvPr/>
        </p:nvSpPr>
        <p:spPr bwMode="gray">
          <a:xfrm>
            <a:off x="3071802" y="1928802"/>
            <a:ext cx="3702050" cy="1066800"/>
          </a:xfrm>
          <a:prstGeom prst="roundRect">
            <a:avLst>
              <a:gd name="adj" fmla="val 11921"/>
            </a:avLst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pic>
        <p:nvPicPr>
          <p:cNvPr id="484358" name="Picture 6" descr="Pictur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000240"/>
            <a:ext cx="792162" cy="673100"/>
          </a:xfrm>
          <a:prstGeom prst="rect">
            <a:avLst/>
          </a:prstGeom>
          <a:noFill/>
        </p:spPr>
      </p:pic>
      <p:sp>
        <p:nvSpPr>
          <p:cNvPr id="484359" name="AutoShape 7"/>
          <p:cNvSpPr>
            <a:spLocks noChangeArrowheads="1"/>
          </p:cNvSpPr>
          <p:nvPr/>
        </p:nvSpPr>
        <p:spPr bwMode="gray">
          <a:xfrm>
            <a:off x="3143240" y="3286124"/>
            <a:ext cx="3702050" cy="1066800"/>
          </a:xfrm>
          <a:prstGeom prst="roundRect">
            <a:avLst>
              <a:gd name="adj" fmla="val 11921"/>
            </a:avLst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800" dirty="0"/>
          </a:p>
        </p:txBody>
      </p:sp>
      <p:pic>
        <p:nvPicPr>
          <p:cNvPr id="484360" name="Picture 8" descr="Pictur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357562"/>
            <a:ext cx="793750" cy="673100"/>
          </a:xfrm>
          <a:prstGeom prst="rect">
            <a:avLst/>
          </a:prstGeom>
          <a:noFill/>
        </p:spPr>
      </p:pic>
      <p:sp>
        <p:nvSpPr>
          <p:cNvPr id="484361" name="AutoShape 9"/>
          <p:cNvSpPr>
            <a:spLocks noChangeArrowheads="1"/>
          </p:cNvSpPr>
          <p:nvPr/>
        </p:nvSpPr>
        <p:spPr bwMode="gray">
          <a:xfrm>
            <a:off x="3143240" y="4786322"/>
            <a:ext cx="3702050" cy="10668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folHlink">
                  <a:gamma/>
                  <a:tint val="80000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pic>
        <p:nvPicPr>
          <p:cNvPr id="484362" name="Picture 10" descr="Pictur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929198"/>
            <a:ext cx="792163" cy="673100"/>
          </a:xfrm>
          <a:prstGeom prst="rect">
            <a:avLst/>
          </a:prstGeom>
          <a:noFill/>
        </p:spPr>
      </p:pic>
      <p:sp>
        <p:nvSpPr>
          <p:cNvPr id="484393" name="Rectangle 41"/>
          <p:cNvSpPr>
            <a:spLocks noChangeArrowheads="1"/>
          </p:cNvSpPr>
          <p:nvPr/>
        </p:nvSpPr>
        <p:spPr bwMode="white">
          <a:xfrm>
            <a:off x="3214678" y="3571876"/>
            <a:ext cx="36433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ru-RU" sz="2400" b="1" dirty="0" err="1" smtClean="0">
                <a:solidFill>
                  <a:srgbClr val="7030A0"/>
                </a:solidFill>
              </a:rPr>
              <a:t>Аналіз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</a:rPr>
              <a:t>наявних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</a:rPr>
              <a:t>фактів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84394" name="Rectangle 42"/>
          <p:cNvSpPr>
            <a:spLocks noChangeArrowheads="1"/>
          </p:cNvSpPr>
          <p:nvPr/>
        </p:nvSpPr>
        <p:spPr bwMode="white">
          <a:xfrm>
            <a:off x="3286116" y="2071678"/>
            <a:ext cx="3425825" cy="63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32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FFFF00"/>
                </a:solidFill>
              </a:rPr>
              <a:t>Логічність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84395" name="Rectangle 43"/>
          <p:cNvSpPr>
            <a:spLocks noChangeArrowheads="1"/>
          </p:cNvSpPr>
          <p:nvPr/>
        </p:nvSpPr>
        <p:spPr bwMode="white">
          <a:xfrm>
            <a:off x="3357554" y="5072074"/>
            <a:ext cx="321471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uk-UA" sz="2400" dirty="0" smtClean="0">
                <a:solidFill>
                  <a:srgbClr val="FEFFFF"/>
                </a:solidFill>
              </a:rPr>
              <a:t>Правильні висновки</a:t>
            </a:r>
            <a:endParaRPr lang="en-US" sz="2400" dirty="0">
              <a:solidFill>
                <a:srgbClr val="FEFFFF"/>
              </a:solidFill>
            </a:endParaRPr>
          </a:p>
        </p:txBody>
      </p:sp>
      <p:pic>
        <p:nvPicPr>
          <p:cNvPr id="28674" name="Picture 2" descr="http://semya.com.ua/images/2011-04-14-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28604"/>
            <a:ext cx="1794404" cy="18526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6" name="Прямоугольник 55"/>
          <p:cNvSpPr/>
          <p:nvPr/>
        </p:nvSpPr>
        <p:spPr>
          <a:xfrm>
            <a:off x="2571736" y="714356"/>
            <a:ext cx="6000792" cy="78045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>
                <a:gd name="adj" fmla="val 0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Важливі характеристики мислення</a:t>
            </a:r>
            <a:endParaRPr lang="ru-RU" sz="5400" b="1" cap="none" spc="0" dirty="0">
              <a:ln w="11430"/>
              <a:solidFill>
                <a:srgbClr val="00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501" name="Rectangle 53"/>
          <p:cNvSpPr>
            <a:spLocks noGrp="1" noChangeArrowheads="1"/>
          </p:cNvSpPr>
          <p:nvPr>
            <p:ph type="title"/>
          </p:nvPr>
        </p:nvSpPr>
        <p:spPr>
          <a:xfrm>
            <a:off x="1643042" y="214290"/>
            <a:ext cx="6115064" cy="1143000"/>
          </a:xfrm>
        </p:spPr>
        <p:txBody>
          <a:bodyPr/>
          <a:lstStyle/>
          <a:p>
            <a:r>
              <a:rPr lang="uk-UA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Активізація</a:t>
            </a:r>
            <a:endParaRPr lang="en-US" dirty="0"/>
          </a:p>
        </p:txBody>
      </p:sp>
      <p:sp>
        <p:nvSpPr>
          <p:cNvPr id="360502" name="AutoShape 54"/>
          <p:cNvSpPr>
            <a:spLocks noChangeArrowheads="1"/>
          </p:cNvSpPr>
          <p:nvPr/>
        </p:nvSpPr>
        <p:spPr bwMode="gray">
          <a:xfrm>
            <a:off x="1477963" y="6084888"/>
            <a:ext cx="6540500" cy="457200"/>
          </a:xfrm>
          <a:prstGeom prst="roundRect">
            <a:avLst>
              <a:gd name="adj" fmla="val 27481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60503" name="AutoShape 55"/>
          <p:cNvSpPr>
            <a:spLocks noChangeArrowheads="1"/>
          </p:cNvSpPr>
          <p:nvPr/>
        </p:nvSpPr>
        <p:spPr bwMode="gray">
          <a:xfrm flipH="1">
            <a:off x="2801938" y="1679575"/>
            <a:ext cx="1873250" cy="1873250"/>
          </a:xfrm>
          <a:prstGeom prst="rtTriangl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4549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0504" name="Line 56"/>
          <p:cNvSpPr>
            <a:spLocks noChangeShapeType="1"/>
          </p:cNvSpPr>
          <p:nvPr/>
        </p:nvSpPr>
        <p:spPr bwMode="gray">
          <a:xfrm>
            <a:off x="4708525" y="1117600"/>
            <a:ext cx="0" cy="4814888"/>
          </a:xfrm>
          <a:prstGeom prst="line">
            <a:avLst/>
          </a:prstGeom>
          <a:noFill/>
          <a:ln w="9525">
            <a:solidFill>
              <a:srgbClr val="080808"/>
            </a:solidFill>
            <a:prstDash val="lgDash"/>
            <a:round/>
            <a:headEnd type="stealth" w="med" len="med"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0505" name="AutoShape 57"/>
          <p:cNvSpPr>
            <a:spLocks noChangeArrowheads="1"/>
          </p:cNvSpPr>
          <p:nvPr/>
        </p:nvSpPr>
        <p:spPr bwMode="gray">
          <a:xfrm>
            <a:off x="4733925" y="1679575"/>
            <a:ext cx="1873250" cy="1873250"/>
          </a:xfrm>
          <a:prstGeom prst="rtTriangl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5451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0506" name="AutoShape 58"/>
          <p:cNvSpPr>
            <a:spLocks noChangeArrowheads="1"/>
          </p:cNvSpPr>
          <p:nvPr/>
        </p:nvSpPr>
        <p:spPr bwMode="gray">
          <a:xfrm rot="5400000">
            <a:off x="4735513" y="3621088"/>
            <a:ext cx="1873250" cy="1873250"/>
          </a:xfrm>
          <a:prstGeom prst="rtTriangl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57647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0507" name="AutoShape 59"/>
          <p:cNvSpPr>
            <a:spLocks noChangeArrowheads="1"/>
          </p:cNvSpPr>
          <p:nvPr/>
        </p:nvSpPr>
        <p:spPr bwMode="gray">
          <a:xfrm rot="16200000" flipH="1">
            <a:off x="2803525" y="3621088"/>
            <a:ext cx="1873250" cy="18732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0784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0508" name="Line 60"/>
          <p:cNvSpPr>
            <a:spLocks noChangeShapeType="1"/>
          </p:cNvSpPr>
          <p:nvPr/>
        </p:nvSpPr>
        <p:spPr bwMode="gray">
          <a:xfrm>
            <a:off x="2174875" y="3589338"/>
            <a:ext cx="5070475" cy="0"/>
          </a:xfrm>
          <a:prstGeom prst="line">
            <a:avLst/>
          </a:prstGeom>
          <a:noFill/>
          <a:ln w="9525">
            <a:solidFill>
              <a:srgbClr val="080808"/>
            </a:solidFill>
            <a:prstDash val="lgDash"/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0509" name="Rectangle 61"/>
          <p:cNvSpPr>
            <a:spLocks noChangeArrowheads="1"/>
          </p:cNvSpPr>
          <p:nvPr/>
        </p:nvSpPr>
        <p:spPr bwMode="gray">
          <a:xfrm>
            <a:off x="642910" y="2000240"/>
            <a:ext cx="3233739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просторового</a:t>
            </a:r>
            <a:r>
              <a:rPr lang="ru-RU" sz="20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уявлення</a:t>
            </a:r>
            <a:endParaRPr lang="en-US" sz="2000" b="1" dirty="0"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0513" name="Rectangle 65"/>
          <p:cNvSpPr>
            <a:spLocks noChangeArrowheads="1"/>
          </p:cNvSpPr>
          <p:nvPr/>
        </p:nvSpPr>
        <p:spPr bwMode="gray">
          <a:xfrm>
            <a:off x="5786446" y="4357694"/>
            <a:ext cx="249760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Розвиток логічного </a:t>
            </a:r>
          </a:p>
          <a:p>
            <a:pPr algn="ctr"/>
            <a:r>
              <a:rPr lang="uk-UA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мислення</a:t>
            </a:r>
            <a:endParaRPr lang="en-US" sz="20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0514" name="Rectangle 66"/>
          <p:cNvSpPr>
            <a:spLocks noChangeArrowheads="1"/>
          </p:cNvSpPr>
          <p:nvPr/>
        </p:nvSpPr>
        <p:spPr bwMode="gray">
          <a:xfrm>
            <a:off x="1643042" y="6143644"/>
            <a:ext cx="6248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uk-UA" sz="2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навчальної діяльності учнів на уроках математики</a:t>
            </a:r>
            <a:endParaRPr lang="en-US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00694" y="1857364"/>
            <a:ext cx="33575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</a:rPr>
              <a:t>Уміння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</a:rPr>
              <a:t>розумно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</a:rPr>
              <a:t>шукати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</a:rPr>
              <a:t>правильний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 шлях при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</a:rPr>
              <a:t>розв’язуванні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</a:rPr>
              <a:t>вправ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214414" y="4429132"/>
            <a:ext cx="2500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33CC"/>
                </a:solidFill>
                <a:latin typeface="Times New Roman" pitchFamily="18" charset="0"/>
              </a:rPr>
              <a:t>Вміння</a:t>
            </a:r>
            <a:r>
              <a:rPr lang="ru-RU" sz="2000" b="1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33CC"/>
                </a:solidFill>
                <a:latin typeface="Times New Roman" pitchFamily="18" charset="0"/>
              </a:rPr>
              <a:t>відгадувати</a:t>
            </a:r>
            <a:endParaRPr lang="ru-RU" sz="2000" b="1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33CC"/>
                </a:solidFill>
                <a:latin typeface="Times New Roman" pitchFamily="18" charset="0"/>
              </a:rPr>
              <a:t>наперед результат</a:t>
            </a:r>
            <a:endParaRPr lang="ru-RU" sz="20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</TotalTime>
  <Words>1211</Words>
  <Application>Microsoft Office PowerPoint</Application>
  <PresentationFormat>Экран (4:3)</PresentationFormat>
  <Paragraphs>327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Тема Office</vt:lpstr>
      <vt:lpstr>Формула</vt:lpstr>
      <vt:lpstr>Слайд 1</vt:lpstr>
      <vt:lpstr>Майстер-клас  Активізація навчальної діяльності учнів на уроках математики</vt:lpstr>
      <vt:lpstr>Мета:</vt:lpstr>
      <vt:lpstr>Наш девіз </vt:lpstr>
      <vt:lpstr>Налаштовування  учнів</vt:lpstr>
      <vt:lpstr>Основні методи </vt:lpstr>
      <vt:lpstr>Слайд 7</vt:lpstr>
      <vt:lpstr>Слайд 8</vt:lpstr>
      <vt:lpstr>Активізація</vt:lpstr>
      <vt:lpstr>Висока результативність -  велика робота по розвитку мислення та навчання учнів прийомам</vt:lpstr>
      <vt:lpstr>Методи засвоєння знань</vt:lpstr>
      <vt:lpstr>Слайд 12</vt:lpstr>
      <vt:lpstr>Типологія уроку</vt:lpstr>
      <vt:lpstr>Види перевірок:</vt:lpstr>
      <vt:lpstr>Слайд 15</vt:lpstr>
      <vt:lpstr> Означення елементів трикутника   Медіаною трикутника  називається…                     Бісектрисою трикутника називається…    Висотою трикутника, опущеною з даної вершини, називається…   Вкажіть малюнки, на яких зображено відповідний елемент трикутника    </vt:lpstr>
      <vt:lpstr>Рівнобедрений трикутник</vt:lpstr>
      <vt:lpstr>Рівносторонній трикутник </vt:lpstr>
      <vt:lpstr>Слайд 19</vt:lpstr>
      <vt:lpstr>Тренувальні вправи</vt:lpstr>
      <vt:lpstr>Слайд 21</vt:lpstr>
      <vt:lpstr>Розважально-пізнавальна  хвилинка  ( вірш про види трикутників ). </vt:lpstr>
      <vt:lpstr>Засвоєння  нового матеріалу.  Робота в групах </vt:lpstr>
      <vt:lpstr>Розумово – тренувальні  вправи</vt:lpstr>
      <vt:lpstr>Підсумок  уроку Т е с т о в а    р о б о т а </vt:lpstr>
      <vt:lpstr> Творче  завдання:   </vt:lpstr>
      <vt:lpstr>Гра  «Знайди  помилку»</vt:lpstr>
      <vt:lpstr>Слайд 28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Актуалізація навчальної діяльності учнів на уроках математики</dc:title>
  <dc:creator>UserXP</dc:creator>
  <cp:lastModifiedBy>User</cp:lastModifiedBy>
  <cp:revision>101</cp:revision>
  <dcterms:created xsi:type="dcterms:W3CDTF">2010-09-18T17:26:50Z</dcterms:created>
  <dcterms:modified xsi:type="dcterms:W3CDTF">2015-11-28T15:20:35Z</dcterms:modified>
</cp:coreProperties>
</file>